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97" r:id="rId2"/>
    <p:sldId id="283" r:id="rId3"/>
    <p:sldId id="298" r:id="rId4"/>
    <p:sldId id="299" r:id="rId5"/>
    <p:sldId id="257" r:id="rId6"/>
    <p:sldId id="259" r:id="rId7"/>
    <p:sldId id="296" r:id="rId8"/>
    <p:sldId id="258" r:id="rId9"/>
    <p:sldId id="261" r:id="rId10"/>
    <p:sldId id="260" r:id="rId11"/>
    <p:sldId id="262" r:id="rId12"/>
    <p:sldId id="263" r:id="rId13"/>
    <p:sldId id="264" r:id="rId14"/>
    <p:sldId id="266" r:id="rId15"/>
    <p:sldId id="274" r:id="rId16"/>
    <p:sldId id="287" r:id="rId17"/>
    <p:sldId id="265" r:id="rId18"/>
    <p:sldId id="267" r:id="rId19"/>
    <p:sldId id="268" r:id="rId20"/>
    <p:sldId id="269" r:id="rId21"/>
    <p:sldId id="270" r:id="rId22"/>
    <p:sldId id="271" r:id="rId23"/>
    <p:sldId id="275" r:id="rId24"/>
    <p:sldId id="276" r:id="rId25"/>
    <p:sldId id="272" r:id="rId26"/>
    <p:sldId id="277" r:id="rId27"/>
    <p:sldId id="273" r:id="rId28"/>
    <p:sldId id="294" r:id="rId29"/>
    <p:sldId id="295" r:id="rId30"/>
    <p:sldId id="278" r:id="rId31"/>
    <p:sldId id="279" r:id="rId32"/>
    <p:sldId id="282" r:id="rId33"/>
    <p:sldId id="284" r:id="rId34"/>
    <p:sldId id="286" r:id="rId35"/>
    <p:sldId id="288" r:id="rId36"/>
    <p:sldId id="292" r:id="rId37"/>
    <p:sldId id="293" r:id="rId38"/>
    <p:sldId id="285" r:id="rId39"/>
  </p:sldIdLst>
  <p:sldSz cx="9144000" cy="6858000" type="letter"/>
  <p:notesSz cx="6954838"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Luis Perez Peñuelas" initials="JLP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2FC"/>
    <a:srgbClr val="FA8BFD"/>
    <a:srgbClr val="F96CFC"/>
    <a:srgbClr val="FB9BFD"/>
    <a:srgbClr val="007DDA"/>
    <a:srgbClr val="00CC66"/>
    <a:srgbClr val="00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providerId="Windows Live" clId="Web-{F4A23E35-1227-4EEC-95C4-B71D44B845D9}"/>
    <pc:docChg chg="modSld">
      <pc:chgData name="Usuario invitado" userId="" providerId="Windows Live" clId="Web-{F4A23E35-1227-4EEC-95C4-B71D44B845D9}" dt="2020-12-03T18:37:38.271" v="0" actId="1076"/>
      <pc:docMkLst>
        <pc:docMk/>
      </pc:docMkLst>
      <pc:sldChg chg="modSp">
        <pc:chgData name="Usuario invitado" userId="" providerId="Windows Live" clId="Web-{F4A23E35-1227-4EEC-95C4-B71D44B845D9}" dt="2020-12-03T18:37:38.271" v="0" actId="1076"/>
        <pc:sldMkLst>
          <pc:docMk/>
          <pc:sldMk cId="712061250" sldId="283"/>
        </pc:sldMkLst>
        <pc:spChg chg="mod">
          <ac:chgData name="Usuario invitado" userId="" providerId="Windows Live" clId="Web-{F4A23E35-1227-4EEC-95C4-B71D44B845D9}" dt="2020-12-03T18:37:38.271" v="0" actId="1076"/>
          <ac:spMkLst>
            <pc:docMk/>
            <pc:sldMk cId="712061250" sldId="283"/>
            <ac:spMk id="12" creationId="{00000000-0000-0000-0000-000000000000}"/>
          </ac:spMkLst>
        </pc:spChg>
      </pc:sldChg>
    </pc:docChg>
  </pc:docChgLst>
  <pc:docChgLst>
    <pc:chgData name="enrique corrales bustamante" userId="aa56504e05fb1999" providerId="LiveId" clId="{C1BCBD51-A564-334A-9669-10FE279FBDE7}"/>
    <pc:docChg chg="modSld">
      <pc:chgData name="enrique corrales bustamante" userId="aa56504e05fb1999" providerId="LiveId" clId="{C1BCBD51-A564-334A-9669-10FE279FBDE7}" dt="2021-01-12T14:32:37.969" v="19" actId="1076"/>
      <pc:docMkLst>
        <pc:docMk/>
      </pc:docMkLst>
      <pc:sldChg chg="modSp">
        <pc:chgData name="enrique corrales bustamante" userId="aa56504e05fb1999" providerId="LiveId" clId="{C1BCBD51-A564-334A-9669-10FE279FBDE7}" dt="2021-01-12T13:01:26.066" v="9" actId="1076"/>
        <pc:sldMkLst>
          <pc:docMk/>
          <pc:sldMk cId="4225904800" sldId="261"/>
        </pc:sldMkLst>
        <pc:spChg chg="mod">
          <ac:chgData name="enrique corrales bustamante" userId="aa56504e05fb1999" providerId="LiveId" clId="{C1BCBD51-A564-334A-9669-10FE279FBDE7}" dt="2021-01-12T13:01:26.066" v="9" actId="1076"/>
          <ac:spMkLst>
            <pc:docMk/>
            <pc:sldMk cId="4225904800" sldId="261"/>
            <ac:spMk id="5" creationId="{00000000-0000-0000-0000-000000000000}"/>
          </ac:spMkLst>
        </pc:spChg>
      </pc:sldChg>
      <pc:sldChg chg="modSp">
        <pc:chgData name="enrique corrales bustamante" userId="aa56504e05fb1999" providerId="LiveId" clId="{C1BCBD51-A564-334A-9669-10FE279FBDE7}" dt="2021-01-12T12:56:28.349" v="1" actId="1076"/>
        <pc:sldMkLst>
          <pc:docMk/>
          <pc:sldMk cId="3024118336" sldId="267"/>
        </pc:sldMkLst>
        <pc:spChg chg="mod">
          <ac:chgData name="enrique corrales bustamante" userId="aa56504e05fb1999" providerId="LiveId" clId="{C1BCBD51-A564-334A-9669-10FE279FBDE7}" dt="2021-01-12T12:56:28.349" v="1" actId="1076"/>
          <ac:spMkLst>
            <pc:docMk/>
            <pc:sldMk cId="3024118336" sldId="267"/>
            <ac:spMk id="28" creationId="{00000000-0000-0000-0000-000000000000}"/>
          </ac:spMkLst>
        </pc:spChg>
      </pc:sldChg>
      <pc:sldChg chg="modSp">
        <pc:chgData name="enrique corrales bustamante" userId="aa56504e05fb1999" providerId="LiveId" clId="{C1BCBD51-A564-334A-9669-10FE279FBDE7}" dt="2021-01-12T14:32:37.969" v="19" actId="1076"/>
        <pc:sldMkLst>
          <pc:docMk/>
          <pc:sldMk cId="2717213211" sldId="278"/>
        </pc:sldMkLst>
        <pc:picChg chg="mod">
          <ac:chgData name="enrique corrales bustamante" userId="aa56504e05fb1999" providerId="LiveId" clId="{C1BCBD51-A564-334A-9669-10FE279FBDE7}" dt="2021-01-12T14:32:37.969" v="19" actId="1076"/>
          <ac:picMkLst>
            <pc:docMk/>
            <pc:sldMk cId="2717213211" sldId="278"/>
            <ac:picMk id="3" creationId="{00000000-0000-0000-0000-000000000000}"/>
          </ac:picMkLst>
        </pc:picChg>
        <pc:picChg chg="mod">
          <ac:chgData name="enrique corrales bustamante" userId="aa56504e05fb1999" providerId="LiveId" clId="{C1BCBD51-A564-334A-9669-10FE279FBDE7}" dt="2021-01-12T14:32:29.439" v="17" actId="1076"/>
          <ac:picMkLst>
            <pc:docMk/>
            <pc:sldMk cId="2717213211" sldId="278"/>
            <ac:picMk id="4" creationId="{00000000-0000-0000-0000-000000000000}"/>
          </ac:picMkLst>
        </pc:picChg>
      </pc:sldChg>
      <pc:sldChg chg="modSp">
        <pc:chgData name="enrique corrales bustamante" userId="aa56504e05fb1999" providerId="LiveId" clId="{C1BCBD51-A564-334A-9669-10FE279FBDE7}" dt="2021-01-12T12:59:53.342" v="8" actId="1076"/>
        <pc:sldMkLst>
          <pc:docMk/>
          <pc:sldMk cId="3374329401" sldId="282"/>
        </pc:sldMkLst>
        <pc:picChg chg="mod">
          <ac:chgData name="enrique corrales bustamante" userId="aa56504e05fb1999" providerId="LiveId" clId="{C1BCBD51-A564-334A-9669-10FE279FBDE7}" dt="2021-01-12T12:59:53.342" v="8" actId="1076"/>
          <ac:picMkLst>
            <pc:docMk/>
            <pc:sldMk cId="3374329401" sldId="282"/>
            <ac:picMk id="2" creationId="{00000000-0000-0000-0000-000000000000}"/>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diagrams/_rels/data10.xml.rels><?xml version="1.0" encoding="UTF-8" standalone="yes"?>
<Relationships xmlns="http://schemas.openxmlformats.org/package/2006/relationships"><Relationship Id="rId1" Type="http://schemas.openxmlformats.org/officeDocument/2006/relationships/slide" Target="../slides/slide22.xml"/></Relationships>
</file>

<file path=ppt/diagrams/_rels/data2.xml.rels><?xml version="1.0" encoding="UTF-8" standalone="yes"?>
<Relationships xmlns="http://schemas.openxmlformats.org/package/2006/relationships"><Relationship Id="rId1" Type="http://schemas.openxmlformats.org/officeDocument/2006/relationships/slide" Target="../slides/slide11.xml"/></Relationships>
</file>

<file path=ppt/diagrams/_rels/data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diagrams/_rels/data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4.xml"/></Relationships>
</file>

<file path=ppt/diagrams/_rels/data5.xml.rels><?xml version="1.0" encoding="UTF-8" standalone="yes"?>
<Relationships xmlns="http://schemas.openxmlformats.org/package/2006/relationships"><Relationship Id="rId1" Type="http://schemas.openxmlformats.org/officeDocument/2006/relationships/slide" Target="../slides/slide15.xml"/></Relationships>
</file>

<file path=ppt/diagrams/_rels/data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28.xml"/></Relationships>
</file>

<file path=ppt/diagrams/_rels/data7.xml.rels><?xml version="1.0" encoding="UTF-8" standalone="yes"?>
<Relationships xmlns="http://schemas.openxmlformats.org/package/2006/relationships"><Relationship Id="rId1" Type="http://schemas.openxmlformats.org/officeDocument/2006/relationships/slide" Target="../slides/slide18.xml"/></Relationships>
</file>

<file path=ppt/diagrams/_rels/data8.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slide" Target="../slides/slide19.xml"/></Relationships>
</file>

<file path=ppt/diagrams/_rels/data9.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26.xml"/><Relationship Id="rId1" Type="http://schemas.openxmlformats.org/officeDocument/2006/relationships/slide" Target="../slides/slide24.xml"/><Relationship Id="rId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w="0" cap="rnd">
          <a:solidFill>
            <a:srgbClr val="000000"/>
          </a:solidFill>
          <a:prstDash val="solid"/>
          <a:bevel/>
        </a:ln>
      </dgm:spPr>
      <dgm:t>
        <a:bodyPr/>
        <a:lstStyle/>
        <a:p>
          <a:r>
            <a:rPr lang="es-MX" b="1">
              <a:solidFill>
                <a:sysClr val="windowText" lastClr="000000"/>
              </a:solidFill>
            </a:rPr>
            <a:t>Abuso Sexual</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400" b="1" dirty="0">
              <a:solidFill>
                <a:sysClr val="windowText" lastClr="000000"/>
              </a:solidFill>
            </a:rPr>
            <a:t>En caso de flagrancia</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EE81266A-4072-49F6-BA0C-37FC984ABF5A}">
      <dgm:prSet phldrT="[Texto]" custT="1"/>
      <dgm:spPr>
        <a:solidFill>
          <a:srgbClr val="FA8BFD"/>
        </a:solidFill>
        <a:scene3d>
          <a:camera prst="orthographicFront"/>
          <a:lightRig rig="threePt" dir="t"/>
        </a:scene3d>
        <a:sp3d>
          <a:bevelT w="165100" prst="coolSlant"/>
        </a:sp3d>
      </dgm:spPr>
      <dgm:t>
        <a:bodyPr/>
        <a:lstStyle/>
        <a:p>
          <a:r>
            <a:rPr lang="es-MX" sz="1350" b="1" dirty="0">
              <a:solidFill>
                <a:sysClr val="windowText" lastClr="000000"/>
              </a:solidFill>
            </a:rPr>
            <a:t>En caso de sospecha y/o  notificado</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0F903C4-BA04-4F69-A973-AA9E160CB35A}" type="parTrans" cxnId="{792C0511-24FD-4EBA-9390-E6D9797B76CB}">
      <dgm:prSet/>
      <dgm:spPr/>
      <dgm:t>
        <a:bodyPr/>
        <a:lstStyle/>
        <a:p>
          <a:endParaRPr lang="es-MX"/>
        </a:p>
      </dgm:t>
    </dgm:pt>
    <dgm:pt modelId="{7FA3A3DB-CED4-4909-ACB6-5705D457C3B1}" type="sibTrans" cxnId="{792C0511-24FD-4EBA-9390-E6D9797B76CB}">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custLinFactNeighborX="20714" custLinFactNeighborY="-1008"/>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2" custLinFactY="40509" custLinFactNeighborX="-41976" custLinFactNeighborY="100000">
        <dgm:presLayoutVars>
          <dgm:bulletEnabled val="1"/>
        </dgm:presLayoutVars>
      </dgm:prSet>
      <dgm:spPr>
        <a:prstGeom prst="roundRect">
          <a:avLst/>
        </a:prstGeom>
      </dgm:spPr>
      <dgm:t>
        <a:bodyPr/>
        <a:lstStyle/>
        <a:p>
          <a:endParaRPr lang="es-MX"/>
        </a:p>
      </dgm:t>
    </dgm:pt>
    <dgm:pt modelId="{AB89C650-8DB1-4F32-AFD1-78243EFED4E2}" type="pres">
      <dgm:prSet presAssocID="{EE81266A-4072-49F6-BA0C-37FC984ABF5A}" presName="pillarX" presStyleLbl="node1" presStyleIdx="1" presStyleCnt="2" custLinFactNeighborX="19361"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B5582878-AB73-4315-B7CC-03CEF692F52E}" srcId="{AC0FA610-FB68-4EF1-9106-368FCAF09281}" destId="{1BCC834A-F4AC-48B4-BB61-68453FF82429}" srcOrd="0" destOrd="0" parTransId="{BFB4FDBE-BB31-493D-834B-F3B93DC7315E}" sibTransId="{8BEDE53A-961E-4D04-8263-7713CE627DD3}"/>
    <dgm:cxn modelId="{792C0511-24FD-4EBA-9390-E6D9797B76CB}" srcId="{1BCC834A-F4AC-48B4-BB61-68453FF82429}" destId="{EE81266A-4072-49F6-BA0C-37FC984ABF5A}" srcOrd="1" destOrd="0" parTransId="{00F903C4-BA04-4F69-A973-AA9E160CB35A}" sibTransId="{7FA3A3DB-CED4-4909-ACB6-5705D457C3B1}"/>
    <dgm:cxn modelId="{F038A5D0-D593-4864-8264-733E93C7DB51}" type="presOf" srcId="{1BCC834A-F4AC-48B4-BB61-68453FF82429}" destId="{BAB31FED-5BB3-4779-A1DB-78A68FEA4422}" srcOrd="0" destOrd="0" presId="urn:microsoft.com/office/officeart/2005/8/layout/hList3"/>
    <dgm:cxn modelId="{D0E92179-5A7D-40B3-83B6-30FC6CAB4D3B}" type="presOf" srcId="{AC0FA610-FB68-4EF1-9106-368FCAF09281}" destId="{D6E67FC2-08C7-4592-AA44-5CD648473AD6}" srcOrd="0" destOrd="0" presId="urn:microsoft.com/office/officeart/2005/8/layout/hList3"/>
    <dgm:cxn modelId="{50531087-29A2-48B8-B4E8-75A7D1657D7D}" type="presOf" srcId="{EE81266A-4072-49F6-BA0C-37FC984ABF5A}" destId="{AB89C650-8DB1-4F32-AFD1-78243EFED4E2}" srcOrd="0" destOrd="0" presId="urn:microsoft.com/office/officeart/2005/8/layout/hList3"/>
    <dgm:cxn modelId="{0206EC62-EA3D-4BB5-947F-B91B248337EA}" srcId="{1BCC834A-F4AC-48B4-BB61-68453FF82429}" destId="{836E7E4E-6E77-4B2E-AAE9-6993FD7EA46B}" srcOrd="0" destOrd="0" parTransId="{BCF73FD0-EEA5-4D0F-A5FA-5F58A9077C78}" sibTransId="{607EBE54-C774-4524-9255-0D5668417D81}"/>
    <dgm:cxn modelId="{CBB5F1EA-126D-4A9C-9ADB-4B45305D8361}" type="presOf" srcId="{836E7E4E-6E77-4B2E-AAE9-6993FD7EA46B}" destId="{5539F976-3418-4FDD-9C37-D80723368613}" srcOrd="0" destOrd="0" presId="urn:microsoft.com/office/officeart/2005/8/layout/hList3"/>
    <dgm:cxn modelId="{39B23E02-9FAE-41FB-A1EA-66DBBF902D2C}" type="presParOf" srcId="{D6E67FC2-08C7-4592-AA44-5CD648473AD6}" destId="{BAB31FED-5BB3-4779-A1DB-78A68FEA4422}" srcOrd="0" destOrd="0" presId="urn:microsoft.com/office/officeart/2005/8/layout/hList3"/>
    <dgm:cxn modelId="{F5A3D9B3-E98C-4B04-8E9A-F2EB8116D88E}" type="presParOf" srcId="{D6E67FC2-08C7-4592-AA44-5CD648473AD6}" destId="{F00A9155-2916-48C9-BD31-68A2D184173F}" srcOrd="1" destOrd="0" presId="urn:microsoft.com/office/officeart/2005/8/layout/hList3"/>
    <dgm:cxn modelId="{B154A9E3-040B-411A-9D07-91257784CBFE}" type="presParOf" srcId="{F00A9155-2916-48C9-BD31-68A2D184173F}" destId="{5539F976-3418-4FDD-9C37-D80723368613}" srcOrd="0" destOrd="0" presId="urn:microsoft.com/office/officeart/2005/8/layout/hList3"/>
    <dgm:cxn modelId="{BDB56C36-E927-4B72-829D-03D216A36C89}" type="presParOf" srcId="{F00A9155-2916-48C9-BD31-68A2D184173F}" destId="{AB89C650-8DB1-4F32-AFD1-78243EFED4E2}" srcOrd="1" destOrd="0" presId="urn:microsoft.com/office/officeart/2005/8/layout/hList3"/>
    <dgm:cxn modelId="{47950250-4C68-4762-8D38-0AE2976A0492}"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custT="1"/>
      <dgm:spPr>
        <a:solidFill>
          <a:schemeClr val="bg1">
            <a:lumMod val="65000"/>
          </a:schemeClr>
        </a:solidFill>
        <a:ln>
          <a:solidFill>
            <a:srgbClr val="000000"/>
          </a:solidFill>
        </a:ln>
      </dgm:spPr>
      <dgm:t>
        <a:bodyPr/>
        <a:lstStyle/>
        <a:p>
          <a:r>
            <a:rPr lang="es-MX" sz="1200" b="1">
              <a:solidFill>
                <a:sysClr val="windowText" lastClr="000000"/>
              </a:solidFill>
            </a:rPr>
            <a:t>Presencia y consumo de drogas</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400" b="1">
              <a:solidFill>
                <a:sysClr val="windowText" lastClr="000000"/>
              </a:solidFill>
            </a:rPr>
            <a:t>Detección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1" custScaleX="88458" custLinFactNeighborX="1176"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F6C76B28-E828-4D79-A5D5-BA0C846F0248}" type="presOf" srcId="{AC0FA610-FB68-4EF1-9106-368FCAF09281}" destId="{D6E67FC2-08C7-4592-AA44-5CD648473AD6}" srcOrd="0" destOrd="0" presId="urn:microsoft.com/office/officeart/2005/8/layout/hList3"/>
    <dgm:cxn modelId="{0206EC62-EA3D-4BB5-947F-B91B248337EA}" srcId="{1BCC834A-F4AC-48B4-BB61-68453FF82429}" destId="{836E7E4E-6E77-4B2E-AAE9-6993FD7EA46B}" srcOrd="0" destOrd="0" parTransId="{BCF73FD0-EEA5-4D0F-A5FA-5F58A9077C78}" sibTransId="{607EBE54-C774-4524-9255-0D5668417D81}"/>
    <dgm:cxn modelId="{9D423AF1-190F-47F7-9F39-D7E19CF2EAA8}" type="presOf" srcId="{836E7E4E-6E77-4B2E-AAE9-6993FD7EA46B}" destId="{5539F976-3418-4FDD-9C37-D80723368613}" srcOrd="0" destOrd="0" presId="urn:microsoft.com/office/officeart/2005/8/layout/hList3"/>
    <dgm:cxn modelId="{6D3839E6-172F-482C-BB7A-C9A007B80D1E}" type="presOf" srcId="{1BCC834A-F4AC-48B4-BB61-68453FF82429}" destId="{BAB31FED-5BB3-4779-A1DB-78A68FEA4422}" srcOrd="0" destOrd="0" presId="urn:microsoft.com/office/officeart/2005/8/layout/hList3"/>
    <dgm:cxn modelId="{B5582878-AB73-4315-B7CC-03CEF692F52E}" srcId="{AC0FA610-FB68-4EF1-9106-368FCAF09281}" destId="{1BCC834A-F4AC-48B4-BB61-68453FF82429}" srcOrd="0" destOrd="0" parTransId="{BFB4FDBE-BB31-493D-834B-F3B93DC7315E}" sibTransId="{8BEDE53A-961E-4D04-8263-7713CE627DD3}"/>
    <dgm:cxn modelId="{E9437559-720B-4B45-969F-82DB85663F6C}" type="presParOf" srcId="{D6E67FC2-08C7-4592-AA44-5CD648473AD6}" destId="{BAB31FED-5BB3-4779-A1DB-78A68FEA4422}" srcOrd="0" destOrd="0" presId="urn:microsoft.com/office/officeart/2005/8/layout/hList3"/>
    <dgm:cxn modelId="{050CBDDF-0294-45F9-A155-B01794E84A87}" type="presParOf" srcId="{D6E67FC2-08C7-4592-AA44-5CD648473AD6}" destId="{F00A9155-2916-48C9-BD31-68A2D184173F}" srcOrd="1" destOrd="0" presId="urn:microsoft.com/office/officeart/2005/8/layout/hList3"/>
    <dgm:cxn modelId="{52BB5A88-8400-4567-B5C6-ABF77B156029}" type="presParOf" srcId="{F00A9155-2916-48C9-BD31-68A2D184173F}" destId="{5539F976-3418-4FDD-9C37-D80723368613}" srcOrd="0" destOrd="0" presId="urn:microsoft.com/office/officeart/2005/8/layout/hList3"/>
    <dgm:cxn modelId="{1523A757-2A76-4263-9F6D-AFCA458ECAB3}"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a:solidFill>
                <a:sysClr val="windowText" lastClr="000000"/>
              </a:solidFill>
            </a:rPr>
            <a:t>Primeros auxilios</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400" b="1">
              <a:solidFill>
                <a:sysClr val="windowText" lastClr="000000"/>
              </a:solidFill>
            </a:rPr>
            <a:t>Lesiones y accidentes</a:t>
          </a:r>
        </a:p>
      </dgm: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1" custScaleX="88458" custLinFactNeighborX="1176"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B5582878-AB73-4315-B7CC-03CEF692F52E}" srcId="{AC0FA610-FB68-4EF1-9106-368FCAF09281}" destId="{1BCC834A-F4AC-48B4-BB61-68453FF82429}" srcOrd="0" destOrd="0" parTransId="{BFB4FDBE-BB31-493D-834B-F3B93DC7315E}" sibTransId="{8BEDE53A-961E-4D04-8263-7713CE627DD3}"/>
    <dgm:cxn modelId="{EEC33B90-079B-41CF-B0B8-A769A3920A1A}" type="presOf" srcId="{AC0FA610-FB68-4EF1-9106-368FCAF09281}" destId="{D6E67FC2-08C7-4592-AA44-5CD648473AD6}" srcOrd="0" destOrd="0" presId="urn:microsoft.com/office/officeart/2005/8/layout/hList3"/>
    <dgm:cxn modelId="{00BB63AC-7C30-4764-B412-732F52197120}" type="presOf" srcId="{1BCC834A-F4AC-48B4-BB61-68453FF82429}" destId="{BAB31FED-5BB3-4779-A1DB-78A68FEA4422}" srcOrd="0" destOrd="0" presId="urn:microsoft.com/office/officeart/2005/8/layout/hList3"/>
    <dgm:cxn modelId="{87A8BBDD-083D-4319-AAEA-BF8DD696745B}" type="presOf" srcId="{836E7E4E-6E77-4B2E-AAE9-6993FD7EA46B}" destId="{5539F976-3418-4FDD-9C37-D80723368613}" srcOrd="0" destOrd="0" presId="urn:microsoft.com/office/officeart/2005/8/layout/hList3"/>
    <dgm:cxn modelId="{0206EC62-EA3D-4BB5-947F-B91B248337EA}" srcId="{1BCC834A-F4AC-48B4-BB61-68453FF82429}" destId="{836E7E4E-6E77-4B2E-AAE9-6993FD7EA46B}" srcOrd="0" destOrd="0" parTransId="{BCF73FD0-EEA5-4D0F-A5FA-5F58A9077C78}" sibTransId="{607EBE54-C774-4524-9255-0D5668417D81}"/>
    <dgm:cxn modelId="{9F059975-005E-45C0-A41F-DD55D4896D25}" type="presParOf" srcId="{D6E67FC2-08C7-4592-AA44-5CD648473AD6}" destId="{BAB31FED-5BB3-4779-A1DB-78A68FEA4422}" srcOrd="0" destOrd="0" presId="urn:microsoft.com/office/officeart/2005/8/layout/hList3"/>
    <dgm:cxn modelId="{937CE6A0-AB40-4B26-B330-59AA00A98263}" type="presParOf" srcId="{D6E67FC2-08C7-4592-AA44-5CD648473AD6}" destId="{F00A9155-2916-48C9-BD31-68A2D184173F}" srcOrd="1" destOrd="0" presId="urn:microsoft.com/office/officeart/2005/8/layout/hList3"/>
    <dgm:cxn modelId="{1E88D1C0-5BB9-48CC-ABFB-3C3566FD7576}" type="presParOf" srcId="{F00A9155-2916-48C9-BD31-68A2D184173F}" destId="{5539F976-3418-4FDD-9C37-D80723368613}" srcOrd="0" destOrd="0" presId="urn:microsoft.com/office/officeart/2005/8/layout/hList3"/>
    <dgm:cxn modelId="{0FB9B002-4472-4079-AC7E-AF8F06107CAF}"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prstDash val="solid"/>
        </a:ln>
      </dgm:spPr>
      <dgm:t>
        <a:bodyPr/>
        <a:lstStyle/>
        <a:p>
          <a:r>
            <a:rPr lang="es-MX" b="1">
              <a:solidFill>
                <a:sysClr val="windowText" lastClr="000000"/>
              </a:solidFill>
            </a:rPr>
            <a:t>Acoso escolar</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EE81266A-4072-49F6-BA0C-37FC984ABF5A}">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400" b="1">
              <a:solidFill>
                <a:sysClr val="windowText" lastClr="000000"/>
              </a:solidFill>
            </a:rPr>
            <a:t>En</a:t>
          </a:r>
          <a:r>
            <a:rPr lang="es-MX" sz="1400" b="1" baseline="0">
              <a:solidFill>
                <a:sysClr val="windowText" lastClr="000000"/>
              </a:solidFill>
            </a:rPr>
            <a:t> caso de flagrancia y caso notificado</a:t>
          </a:r>
          <a:endParaRPr lang="es-MX" sz="1400" b="1">
            <a:solidFill>
              <a:sysClr val="windowText" lastClr="000000"/>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0F903C4-BA04-4F69-A973-AA9E160CB35A}" type="parTrans" cxnId="{792C0511-24FD-4EBA-9390-E6D9797B76CB}">
      <dgm:prSet/>
      <dgm:spPr/>
      <dgm:t>
        <a:bodyPr/>
        <a:lstStyle/>
        <a:p>
          <a:endParaRPr lang="es-MX"/>
        </a:p>
      </dgm:t>
    </dgm:pt>
    <dgm:pt modelId="{7FA3A3DB-CED4-4909-ACB6-5705D457C3B1}" type="sibTrans" cxnId="{792C0511-24FD-4EBA-9390-E6D9797B76CB}">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1" custScaleX="88878" custLinFactNeighborY="9560">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B5582878-AB73-4315-B7CC-03CEF692F52E}" srcId="{AC0FA610-FB68-4EF1-9106-368FCAF09281}" destId="{1BCC834A-F4AC-48B4-BB61-68453FF82429}" srcOrd="0" destOrd="0" parTransId="{BFB4FDBE-BB31-493D-834B-F3B93DC7315E}" sibTransId="{8BEDE53A-961E-4D04-8263-7713CE627DD3}"/>
    <dgm:cxn modelId="{1A60B7B8-C995-42FF-B61D-F500D0712D85}" type="presOf" srcId="{EE81266A-4072-49F6-BA0C-37FC984ABF5A}" destId="{5539F976-3418-4FDD-9C37-D80723368613}" srcOrd="0" destOrd="0" presId="urn:microsoft.com/office/officeart/2005/8/layout/hList3"/>
    <dgm:cxn modelId="{792C0511-24FD-4EBA-9390-E6D9797B76CB}" srcId="{1BCC834A-F4AC-48B4-BB61-68453FF82429}" destId="{EE81266A-4072-49F6-BA0C-37FC984ABF5A}" srcOrd="0" destOrd="0" parTransId="{00F903C4-BA04-4F69-A973-AA9E160CB35A}" sibTransId="{7FA3A3DB-CED4-4909-ACB6-5705D457C3B1}"/>
    <dgm:cxn modelId="{8121A48B-47C5-4621-A875-9A006D2C3F44}" type="presOf" srcId="{AC0FA610-FB68-4EF1-9106-368FCAF09281}" destId="{D6E67FC2-08C7-4592-AA44-5CD648473AD6}" srcOrd="0" destOrd="0" presId="urn:microsoft.com/office/officeart/2005/8/layout/hList3"/>
    <dgm:cxn modelId="{C23FC668-F647-442A-8225-EC27C445793F}" type="presOf" srcId="{1BCC834A-F4AC-48B4-BB61-68453FF82429}" destId="{BAB31FED-5BB3-4779-A1DB-78A68FEA4422}" srcOrd="0" destOrd="0" presId="urn:microsoft.com/office/officeart/2005/8/layout/hList3"/>
    <dgm:cxn modelId="{4546FBAF-ACC3-4E6D-B276-20564E2382F9}" type="presParOf" srcId="{D6E67FC2-08C7-4592-AA44-5CD648473AD6}" destId="{BAB31FED-5BB3-4779-A1DB-78A68FEA4422}" srcOrd="0" destOrd="0" presId="urn:microsoft.com/office/officeart/2005/8/layout/hList3"/>
    <dgm:cxn modelId="{550718BC-69BF-438F-9260-146B42B50F3F}" type="presParOf" srcId="{D6E67FC2-08C7-4592-AA44-5CD648473AD6}" destId="{F00A9155-2916-48C9-BD31-68A2D184173F}" srcOrd="1" destOrd="0" presId="urn:microsoft.com/office/officeart/2005/8/layout/hList3"/>
    <dgm:cxn modelId="{4F7AA771-35E2-4F9C-9D85-3BEAD0319DA4}" type="presParOf" srcId="{F00A9155-2916-48C9-BD31-68A2D184173F}" destId="{5539F976-3418-4FDD-9C37-D80723368613}" srcOrd="0" destOrd="0" presId="urn:microsoft.com/office/officeart/2005/8/layout/hList3"/>
    <dgm:cxn modelId="{CF2DEFE8-D2E7-481A-B8EB-78C762F6D910}"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a:solidFill>
                <a:sysClr val="windowText" lastClr="000000"/>
              </a:solidFill>
            </a:rPr>
            <a:t>Maltrato infantil</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350" b="1">
              <a:solidFill>
                <a:sysClr val="windowText" lastClr="000000"/>
              </a:solidFill>
            </a:rPr>
            <a:t>En caso de flagrancia, notificado y sospecha</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EE81266A-4072-49F6-BA0C-37FC984ABF5A}">
      <dgm:prSet phldrT="[Texto]" custT="1"/>
      <dgm:spPr>
        <a:solidFill>
          <a:srgbClr val="FA8BFD"/>
        </a:solidFill>
        <a:scene3d>
          <a:camera prst="orthographicFront"/>
          <a:lightRig rig="threePt" dir="t"/>
        </a:scene3d>
        <a:sp3d>
          <a:bevelT w="165100" prst="coolSlant"/>
        </a:sp3d>
      </dgm:spPr>
      <dgm:t>
        <a:bodyPr/>
        <a:lstStyle/>
        <a:p>
          <a:r>
            <a:rPr lang="es-MX" sz="1400" b="1">
              <a:solidFill>
                <a:sysClr val="windowText" lastClr="000000"/>
              </a:solidFill>
            </a:rPr>
            <a:t>En caso de maltrato fuera del plantel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0F903C4-BA04-4F69-A973-AA9E160CB35A}" type="parTrans" cxnId="{792C0511-24FD-4EBA-9390-E6D9797B76CB}">
      <dgm:prSet/>
      <dgm:spPr/>
      <dgm:t>
        <a:bodyPr/>
        <a:lstStyle/>
        <a:p>
          <a:endParaRPr lang="es-MX"/>
        </a:p>
      </dgm:t>
    </dgm:pt>
    <dgm:pt modelId="{7FA3A3DB-CED4-4909-ACB6-5705D457C3B1}" type="sibTrans" cxnId="{792C0511-24FD-4EBA-9390-E6D9797B76CB}">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2" custLinFactNeighborY="9561">
        <dgm:presLayoutVars>
          <dgm:bulletEnabled val="1"/>
        </dgm:presLayoutVars>
      </dgm:prSet>
      <dgm:spPr>
        <a:prstGeom prst="roundRect">
          <a:avLst/>
        </a:prstGeom>
      </dgm:spPr>
      <dgm:t>
        <a:bodyPr/>
        <a:lstStyle/>
        <a:p>
          <a:endParaRPr lang="es-MX"/>
        </a:p>
      </dgm:t>
    </dgm:pt>
    <dgm:pt modelId="{AB89C650-8DB1-4F32-AFD1-78243EFED4E2}" type="pres">
      <dgm:prSet presAssocID="{EE81266A-4072-49F6-BA0C-37FC984ABF5A}" presName="pillarX" presStyleLbl="node1" presStyleIdx="1" presStyleCnt="2"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84303A12-91C6-474A-99EE-C2010ACEF1BA}" type="presOf" srcId="{1BCC834A-F4AC-48B4-BB61-68453FF82429}" destId="{BAB31FED-5BB3-4779-A1DB-78A68FEA4422}" srcOrd="0" destOrd="0" presId="urn:microsoft.com/office/officeart/2005/8/layout/hList3"/>
    <dgm:cxn modelId="{792C0511-24FD-4EBA-9390-E6D9797B76CB}" srcId="{1BCC834A-F4AC-48B4-BB61-68453FF82429}" destId="{EE81266A-4072-49F6-BA0C-37FC984ABF5A}" srcOrd="1" destOrd="0" parTransId="{00F903C4-BA04-4F69-A973-AA9E160CB35A}" sibTransId="{7FA3A3DB-CED4-4909-ACB6-5705D457C3B1}"/>
    <dgm:cxn modelId="{0206EC62-EA3D-4BB5-947F-B91B248337EA}" srcId="{1BCC834A-F4AC-48B4-BB61-68453FF82429}" destId="{836E7E4E-6E77-4B2E-AAE9-6993FD7EA46B}" srcOrd="0" destOrd="0" parTransId="{BCF73FD0-EEA5-4D0F-A5FA-5F58A9077C78}" sibTransId="{607EBE54-C774-4524-9255-0D5668417D81}"/>
    <dgm:cxn modelId="{D1DAB771-9053-4853-8F49-BB72C62C5979}" type="presOf" srcId="{836E7E4E-6E77-4B2E-AAE9-6993FD7EA46B}" destId="{5539F976-3418-4FDD-9C37-D80723368613}" srcOrd="0" destOrd="0" presId="urn:microsoft.com/office/officeart/2005/8/layout/hList3"/>
    <dgm:cxn modelId="{61761068-4BF3-4ED6-B391-B3A73626B9AA}" type="presOf" srcId="{EE81266A-4072-49F6-BA0C-37FC984ABF5A}" destId="{AB89C650-8DB1-4F32-AFD1-78243EFED4E2}" srcOrd="0" destOrd="0" presId="urn:microsoft.com/office/officeart/2005/8/layout/hList3"/>
    <dgm:cxn modelId="{020A1DE1-14C6-42F3-992D-281164B142C1}" type="presOf" srcId="{AC0FA610-FB68-4EF1-9106-368FCAF09281}" destId="{D6E67FC2-08C7-4592-AA44-5CD648473AD6}" srcOrd="0" destOrd="0" presId="urn:microsoft.com/office/officeart/2005/8/layout/hList3"/>
    <dgm:cxn modelId="{B5582878-AB73-4315-B7CC-03CEF692F52E}" srcId="{AC0FA610-FB68-4EF1-9106-368FCAF09281}" destId="{1BCC834A-F4AC-48B4-BB61-68453FF82429}" srcOrd="0" destOrd="0" parTransId="{BFB4FDBE-BB31-493D-834B-F3B93DC7315E}" sibTransId="{8BEDE53A-961E-4D04-8263-7713CE627DD3}"/>
    <dgm:cxn modelId="{EE779284-E95D-4145-AB00-DDFB4499BBD8}" type="presParOf" srcId="{D6E67FC2-08C7-4592-AA44-5CD648473AD6}" destId="{BAB31FED-5BB3-4779-A1DB-78A68FEA4422}" srcOrd="0" destOrd="0" presId="urn:microsoft.com/office/officeart/2005/8/layout/hList3"/>
    <dgm:cxn modelId="{C49B472D-0664-4647-B415-4240C00CFF96}" type="presParOf" srcId="{D6E67FC2-08C7-4592-AA44-5CD648473AD6}" destId="{F00A9155-2916-48C9-BD31-68A2D184173F}" srcOrd="1" destOrd="0" presId="urn:microsoft.com/office/officeart/2005/8/layout/hList3"/>
    <dgm:cxn modelId="{BAFB53AC-EEAB-408E-9EF9-C4B14DB827C9}" type="presParOf" srcId="{F00A9155-2916-48C9-BD31-68A2D184173F}" destId="{5539F976-3418-4FDD-9C37-D80723368613}" srcOrd="0" destOrd="0" presId="urn:microsoft.com/office/officeart/2005/8/layout/hList3"/>
    <dgm:cxn modelId="{2AEC3378-DF77-422E-A418-7104FE195D7A}" type="presParOf" srcId="{F00A9155-2916-48C9-BD31-68A2D184173F}" destId="{AB89C650-8DB1-4F32-AFD1-78243EFED4E2}" srcOrd="1" destOrd="0" presId="urn:microsoft.com/office/officeart/2005/8/layout/hList3"/>
    <dgm:cxn modelId="{7AB142DF-EDDB-443E-A3E4-3F88A68E3D61}"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a:solidFill>
                <a:sysClr val="windowText" lastClr="000000"/>
              </a:solidFill>
            </a:rPr>
            <a:t>Armas en la escuela</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200" b="1">
              <a:solidFill>
                <a:sysClr val="windowText" lastClr="000000"/>
              </a:solidFill>
            </a:rPr>
            <a:t>En caso de detección de armas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EE81266A-4072-49F6-BA0C-37FC984ABF5A}">
      <dgm:prSet phldrT="[Texto]" custT="1"/>
      <dgm:spPr>
        <a:solidFill>
          <a:srgbClr val="FA8BFD"/>
        </a:solidFill>
        <a:scene3d>
          <a:camera prst="orthographicFront"/>
          <a:lightRig rig="threePt" dir="t"/>
        </a:scene3d>
        <a:sp3d>
          <a:bevelT w="165100" prst="coolSlant"/>
        </a:sp3d>
      </dgm:spPr>
      <dgm:t>
        <a:bodyPr/>
        <a:lstStyle/>
        <a:p>
          <a:r>
            <a:rPr lang="es-MX" sz="1100" b="1" dirty="0">
              <a:solidFill>
                <a:sysClr val="windowText" lastClr="000000"/>
              </a:solidFill>
            </a:rPr>
            <a:t>En caso de enfrentamiento en instalaciones  escolares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0F903C4-BA04-4F69-A973-AA9E160CB35A}" type="parTrans" cxnId="{792C0511-24FD-4EBA-9390-E6D9797B76CB}">
      <dgm:prSet/>
      <dgm:spPr/>
      <dgm:t>
        <a:bodyPr/>
        <a:lstStyle/>
        <a:p>
          <a:endParaRPr lang="es-MX"/>
        </a:p>
      </dgm:t>
    </dgm:pt>
    <dgm:pt modelId="{7FA3A3DB-CED4-4909-ACB6-5705D457C3B1}" type="sibTrans" cxnId="{792C0511-24FD-4EBA-9390-E6D9797B76CB}">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2" custLinFactY="40509" custLinFactNeighborX="-41976" custLinFactNeighborY="100000">
        <dgm:presLayoutVars>
          <dgm:bulletEnabled val="1"/>
        </dgm:presLayoutVars>
      </dgm:prSet>
      <dgm:spPr>
        <a:prstGeom prst="roundRect">
          <a:avLst/>
        </a:prstGeom>
      </dgm:spPr>
      <dgm:t>
        <a:bodyPr/>
        <a:lstStyle/>
        <a:p>
          <a:endParaRPr lang="es-MX"/>
        </a:p>
      </dgm:t>
    </dgm:pt>
    <dgm:pt modelId="{AB89C650-8DB1-4F32-AFD1-78243EFED4E2}" type="pres">
      <dgm:prSet presAssocID="{EE81266A-4072-49F6-BA0C-37FC984ABF5A}" presName="pillarX" presStyleLbl="node1" presStyleIdx="1" presStyleCnt="2" custLinFactNeighborX="19361"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61C2C3BF-402D-40CE-A6BB-4B2AC46AAC7D}" type="presOf" srcId="{AC0FA610-FB68-4EF1-9106-368FCAF09281}" destId="{D6E67FC2-08C7-4592-AA44-5CD648473AD6}" srcOrd="0" destOrd="0" presId="urn:microsoft.com/office/officeart/2005/8/layout/hList3"/>
    <dgm:cxn modelId="{792C0511-24FD-4EBA-9390-E6D9797B76CB}" srcId="{1BCC834A-F4AC-48B4-BB61-68453FF82429}" destId="{EE81266A-4072-49F6-BA0C-37FC984ABF5A}" srcOrd="1" destOrd="0" parTransId="{00F903C4-BA04-4F69-A973-AA9E160CB35A}" sibTransId="{7FA3A3DB-CED4-4909-ACB6-5705D457C3B1}"/>
    <dgm:cxn modelId="{0206EC62-EA3D-4BB5-947F-B91B248337EA}" srcId="{1BCC834A-F4AC-48B4-BB61-68453FF82429}" destId="{836E7E4E-6E77-4B2E-AAE9-6993FD7EA46B}" srcOrd="0" destOrd="0" parTransId="{BCF73FD0-EEA5-4D0F-A5FA-5F58A9077C78}" sibTransId="{607EBE54-C774-4524-9255-0D5668417D81}"/>
    <dgm:cxn modelId="{49688A9A-1BC9-4C08-A40F-75D7D5475F72}" type="presOf" srcId="{EE81266A-4072-49F6-BA0C-37FC984ABF5A}" destId="{AB89C650-8DB1-4F32-AFD1-78243EFED4E2}" srcOrd="0" destOrd="0" presId="urn:microsoft.com/office/officeart/2005/8/layout/hList3"/>
    <dgm:cxn modelId="{5F53E86B-9E85-4C64-95FF-05EDFA26A8A3}" type="presOf" srcId="{836E7E4E-6E77-4B2E-AAE9-6993FD7EA46B}" destId="{5539F976-3418-4FDD-9C37-D80723368613}" srcOrd="0" destOrd="0" presId="urn:microsoft.com/office/officeart/2005/8/layout/hList3"/>
    <dgm:cxn modelId="{B5582878-AB73-4315-B7CC-03CEF692F52E}" srcId="{AC0FA610-FB68-4EF1-9106-368FCAF09281}" destId="{1BCC834A-F4AC-48B4-BB61-68453FF82429}" srcOrd="0" destOrd="0" parTransId="{BFB4FDBE-BB31-493D-834B-F3B93DC7315E}" sibTransId="{8BEDE53A-961E-4D04-8263-7713CE627DD3}"/>
    <dgm:cxn modelId="{A1511654-C101-4331-A4F6-1CA745FDFC36}" type="presOf" srcId="{1BCC834A-F4AC-48B4-BB61-68453FF82429}" destId="{BAB31FED-5BB3-4779-A1DB-78A68FEA4422}" srcOrd="0" destOrd="0" presId="urn:microsoft.com/office/officeart/2005/8/layout/hList3"/>
    <dgm:cxn modelId="{4117AFE9-841F-49DC-AC53-2215FF078D9C}" type="presParOf" srcId="{D6E67FC2-08C7-4592-AA44-5CD648473AD6}" destId="{BAB31FED-5BB3-4779-A1DB-78A68FEA4422}" srcOrd="0" destOrd="0" presId="urn:microsoft.com/office/officeart/2005/8/layout/hList3"/>
    <dgm:cxn modelId="{71729232-F085-4EFB-A856-F3B0C7019B0B}" type="presParOf" srcId="{D6E67FC2-08C7-4592-AA44-5CD648473AD6}" destId="{F00A9155-2916-48C9-BD31-68A2D184173F}" srcOrd="1" destOrd="0" presId="urn:microsoft.com/office/officeart/2005/8/layout/hList3"/>
    <dgm:cxn modelId="{0A738446-B7D3-45CD-B8A8-7A1EE4681251}" type="presParOf" srcId="{F00A9155-2916-48C9-BD31-68A2D184173F}" destId="{5539F976-3418-4FDD-9C37-D80723368613}" srcOrd="0" destOrd="0" presId="urn:microsoft.com/office/officeart/2005/8/layout/hList3"/>
    <dgm:cxn modelId="{6E5FD403-A6C1-4253-8D1A-EC38C56C6A2C}" type="presParOf" srcId="{F00A9155-2916-48C9-BD31-68A2D184173F}" destId="{AB89C650-8DB1-4F32-AFD1-78243EFED4E2}" srcOrd="1" destOrd="0" presId="urn:microsoft.com/office/officeart/2005/8/layout/hList3"/>
    <dgm:cxn modelId="{9B33870A-49ED-4A2C-A797-EEDAE545D200}"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custT="1"/>
      <dgm:spPr>
        <a:solidFill>
          <a:schemeClr val="bg1">
            <a:lumMod val="65000"/>
          </a:schemeClr>
        </a:solidFill>
        <a:ln>
          <a:solidFill>
            <a:srgbClr val="000000"/>
          </a:solidFill>
          <a:prstDash val="solid"/>
        </a:ln>
      </dgm:spPr>
      <dgm:t>
        <a:bodyPr/>
        <a:lstStyle/>
        <a:p>
          <a:r>
            <a:rPr lang="es-MX" sz="1600" b="1">
              <a:solidFill>
                <a:sysClr val="windowText" lastClr="000000"/>
              </a:solidFill>
            </a:rPr>
            <a:t>Revisión de mochilas</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BC181092-577D-4336-B8DA-DC37EB9A5EF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200" b="1">
              <a:solidFill>
                <a:sysClr val="windowText" lastClr="000000"/>
              </a:solidFill>
            </a:rPr>
            <a:t>Estrategia</a:t>
          </a:r>
          <a:endParaRPr lang="es-MX" sz="1100" b="1"/>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580EA2E-070A-42C0-8166-E8CCB41A1721}" type="parTrans" cxnId="{95C6BFB8-D37B-45EB-9C4D-15150FFE327E}">
      <dgm:prSet/>
      <dgm:spPr/>
      <dgm:t>
        <a:bodyPr/>
        <a:lstStyle/>
        <a:p>
          <a:endParaRPr lang="es-MX"/>
        </a:p>
      </dgm:t>
    </dgm:pt>
    <dgm:pt modelId="{84A38289-6D08-4FCB-BC51-27C60FAB1EAE}" type="sibTrans" cxnId="{95C6BFB8-D37B-45EB-9C4D-15150FFE327E}">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custScaleX="92683" custScaleY="100047" custLinFactNeighborX="3659" custLinFactNeighborY="-3245"/>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1" custScaleX="77630" custLinFactNeighborX="7513" custLinFactNeighborY="7357">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B5582878-AB73-4315-B7CC-03CEF692F52E}" srcId="{AC0FA610-FB68-4EF1-9106-368FCAF09281}" destId="{1BCC834A-F4AC-48B4-BB61-68453FF82429}" srcOrd="0" destOrd="0" parTransId="{BFB4FDBE-BB31-493D-834B-F3B93DC7315E}" sibTransId="{8BEDE53A-961E-4D04-8263-7713CE627DD3}"/>
    <dgm:cxn modelId="{D12E385D-5AD4-46FE-8DC8-9683BC65738B}" type="presOf" srcId="{BC181092-577D-4336-B8DA-DC37EB9A5EFB}" destId="{5539F976-3418-4FDD-9C37-D80723368613}" srcOrd="0" destOrd="0" presId="urn:microsoft.com/office/officeart/2005/8/layout/hList3"/>
    <dgm:cxn modelId="{95C6BFB8-D37B-45EB-9C4D-15150FFE327E}" srcId="{1BCC834A-F4AC-48B4-BB61-68453FF82429}" destId="{BC181092-577D-4336-B8DA-DC37EB9A5EFB}" srcOrd="0" destOrd="0" parTransId="{D580EA2E-070A-42C0-8166-E8CCB41A1721}" sibTransId="{84A38289-6D08-4FCB-BC51-27C60FAB1EAE}"/>
    <dgm:cxn modelId="{1BF46573-D3E3-470F-A796-D92A4D208B11}" type="presOf" srcId="{AC0FA610-FB68-4EF1-9106-368FCAF09281}" destId="{D6E67FC2-08C7-4592-AA44-5CD648473AD6}" srcOrd="0" destOrd="0" presId="urn:microsoft.com/office/officeart/2005/8/layout/hList3"/>
    <dgm:cxn modelId="{940EA557-AF11-4E68-9822-534483BCF34F}" type="presOf" srcId="{1BCC834A-F4AC-48B4-BB61-68453FF82429}" destId="{BAB31FED-5BB3-4779-A1DB-78A68FEA4422}" srcOrd="0" destOrd="0" presId="urn:microsoft.com/office/officeart/2005/8/layout/hList3"/>
    <dgm:cxn modelId="{B6B054F3-E647-4026-BEDA-686DB6850038}" type="presParOf" srcId="{D6E67FC2-08C7-4592-AA44-5CD648473AD6}" destId="{BAB31FED-5BB3-4779-A1DB-78A68FEA4422}" srcOrd="0" destOrd="0" presId="urn:microsoft.com/office/officeart/2005/8/layout/hList3"/>
    <dgm:cxn modelId="{339D6798-2918-4EA9-AB49-DD2BC4F817D3}" type="presParOf" srcId="{D6E67FC2-08C7-4592-AA44-5CD648473AD6}" destId="{F00A9155-2916-48C9-BD31-68A2D184173F}" srcOrd="1" destOrd="0" presId="urn:microsoft.com/office/officeart/2005/8/layout/hList3"/>
    <dgm:cxn modelId="{75BC8627-48AC-4FBC-B862-A32A114C5468}" type="presParOf" srcId="{F00A9155-2916-48C9-BD31-68A2D184173F}" destId="{5539F976-3418-4FDD-9C37-D80723368613}" srcOrd="0" destOrd="0" presId="urn:microsoft.com/office/officeart/2005/8/layout/hList3"/>
    <dgm:cxn modelId="{B8A1CE1F-0586-4ECA-92B2-9F2A292A4BBE}"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a:solidFill>
                <a:sysClr val="windowText" lastClr="000000"/>
              </a:solidFill>
            </a:rPr>
            <a:t>PROPAGACIÓN DE ENFERMEDADES VIRALES</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200" b="1">
              <a:solidFill>
                <a:sysClr val="windowText" lastClr="000000"/>
              </a:solidFill>
            </a:rPr>
            <a:t>Filtro en casa (Padres de familia)</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EE81266A-4072-49F6-BA0C-37FC984ABF5A}">
      <dgm:prSet phldrT="[Texto]" custT="1"/>
      <dgm:spPr>
        <a:solidFill>
          <a:srgbClr val="FA8BFD"/>
        </a:solidFill>
        <a:scene3d>
          <a:camera prst="orthographicFront"/>
          <a:lightRig rig="threePt" dir="t"/>
        </a:scene3d>
        <a:sp3d>
          <a:bevelT w="165100" prst="coolSlant"/>
        </a:sp3d>
      </dgm:spPr>
      <dgm:t>
        <a:bodyPr/>
        <a:lstStyle/>
        <a:p>
          <a:r>
            <a:rPr lang="es-MX" sz="1200" b="1">
              <a:solidFill>
                <a:sysClr val="windowText" lastClr="000000"/>
              </a:solidFill>
            </a:rPr>
            <a:t>Filtro en plantel educativo</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0F903C4-BA04-4F69-A973-AA9E160CB35A}" type="parTrans" cxnId="{792C0511-24FD-4EBA-9390-E6D9797B76CB}">
      <dgm:prSet/>
      <dgm:spPr/>
      <dgm:t>
        <a:bodyPr/>
        <a:lstStyle/>
        <a:p>
          <a:endParaRPr lang="es-MX"/>
        </a:p>
      </dgm:t>
    </dgm:pt>
    <dgm:pt modelId="{7FA3A3DB-CED4-4909-ACB6-5705D457C3B1}" type="sibTrans" cxnId="{792C0511-24FD-4EBA-9390-E6D9797B76CB}">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custLinFactNeighborX="-13706" custLinFactNeighborY="-3256"/>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2" custLinFactY="40509" custLinFactNeighborX="-41976" custLinFactNeighborY="100000">
        <dgm:presLayoutVars>
          <dgm:bulletEnabled val="1"/>
        </dgm:presLayoutVars>
      </dgm:prSet>
      <dgm:spPr>
        <a:prstGeom prst="roundRect">
          <a:avLst/>
        </a:prstGeom>
      </dgm:spPr>
      <dgm:t>
        <a:bodyPr/>
        <a:lstStyle/>
        <a:p>
          <a:endParaRPr lang="es-MX"/>
        </a:p>
      </dgm:t>
    </dgm:pt>
    <dgm:pt modelId="{AB89C650-8DB1-4F32-AFD1-78243EFED4E2}" type="pres">
      <dgm:prSet presAssocID="{EE81266A-4072-49F6-BA0C-37FC984ABF5A}" presName="pillarX" presStyleLbl="node1" presStyleIdx="1" presStyleCnt="2" custLinFactNeighborX="19361"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B5582878-AB73-4315-B7CC-03CEF692F52E}" srcId="{AC0FA610-FB68-4EF1-9106-368FCAF09281}" destId="{1BCC834A-F4AC-48B4-BB61-68453FF82429}" srcOrd="0" destOrd="0" parTransId="{BFB4FDBE-BB31-493D-834B-F3B93DC7315E}" sibTransId="{8BEDE53A-961E-4D04-8263-7713CE627DD3}"/>
    <dgm:cxn modelId="{792C0511-24FD-4EBA-9390-E6D9797B76CB}" srcId="{1BCC834A-F4AC-48B4-BB61-68453FF82429}" destId="{EE81266A-4072-49F6-BA0C-37FC984ABF5A}" srcOrd="1" destOrd="0" parTransId="{00F903C4-BA04-4F69-A973-AA9E160CB35A}" sibTransId="{7FA3A3DB-CED4-4909-ACB6-5705D457C3B1}"/>
    <dgm:cxn modelId="{1588CE7D-C42F-43FB-841F-8409D9137EDA}" type="presOf" srcId="{AC0FA610-FB68-4EF1-9106-368FCAF09281}" destId="{D6E67FC2-08C7-4592-AA44-5CD648473AD6}" srcOrd="0" destOrd="0" presId="urn:microsoft.com/office/officeart/2005/8/layout/hList3"/>
    <dgm:cxn modelId="{A8BD7647-3883-439F-890A-8A89F85C0D15}" type="presOf" srcId="{1BCC834A-F4AC-48B4-BB61-68453FF82429}" destId="{BAB31FED-5BB3-4779-A1DB-78A68FEA4422}" srcOrd="0" destOrd="0" presId="urn:microsoft.com/office/officeart/2005/8/layout/hList3"/>
    <dgm:cxn modelId="{AB9EFD82-F5D8-4731-ADAE-9955908BC51C}" type="presOf" srcId="{836E7E4E-6E77-4B2E-AAE9-6993FD7EA46B}" destId="{5539F976-3418-4FDD-9C37-D80723368613}" srcOrd="0" destOrd="0" presId="urn:microsoft.com/office/officeart/2005/8/layout/hList3"/>
    <dgm:cxn modelId="{0206EC62-EA3D-4BB5-947F-B91B248337EA}" srcId="{1BCC834A-F4AC-48B4-BB61-68453FF82429}" destId="{836E7E4E-6E77-4B2E-AAE9-6993FD7EA46B}" srcOrd="0" destOrd="0" parTransId="{BCF73FD0-EEA5-4D0F-A5FA-5F58A9077C78}" sibTransId="{607EBE54-C774-4524-9255-0D5668417D81}"/>
    <dgm:cxn modelId="{A0B5926F-F6CE-44D2-9615-CA45A14FC3A4}" type="presOf" srcId="{EE81266A-4072-49F6-BA0C-37FC984ABF5A}" destId="{AB89C650-8DB1-4F32-AFD1-78243EFED4E2}" srcOrd="0" destOrd="0" presId="urn:microsoft.com/office/officeart/2005/8/layout/hList3"/>
    <dgm:cxn modelId="{FB5C7564-CC04-4B1F-A5C4-1509FACF42F5}" type="presParOf" srcId="{D6E67FC2-08C7-4592-AA44-5CD648473AD6}" destId="{BAB31FED-5BB3-4779-A1DB-78A68FEA4422}" srcOrd="0" destOrd="0" presId="urn:microsoft.com/office/officeart/2005/8/layout/hList3"/>
    <dgm:cxn modelId="{8220FB64-CE8F-4487-B9B7-AC43ED876446}" type="presParOf" srcId="{D6E67FC2-08C7-4592-AA44-5CD648473AD6}" destId="{F00A9155-2916-48C9-BD31-68A2D184173F}" srcOrd="1" destOrd="0" presId="urn:microsoft.com/office/officeart/2005/8/layout/hList3"/>
    <dgm:cxn modelId="{13757C2F-8AEE-4C04-A4C4-6D09AA2E9827}" type="presParOf" srcId="{F00A9155-2916-48C9-BD31-68A2D184173F}" destId="{5539F976-3418-4FDD-9C37-D80723368613}" srcOrd="0" destOrd="0" presId="urn:microsoft.com/office/officeart/2005/8/layout/hList3"/>
    <dgm:cxn modelId="{0909F06E-4802-4570-B54A-974E612EBC84}" type="presParOf" srcId="{F00A9155-2916-48C9-BD31-68A2D184173F}" destId="{AB89C650-8DB1-4F32-AFD1-78243EFED4E2}" srcOrd="1" destOrd="0" presId="urn:microsoft.com/office/officeart/2005/8/layout/hList3"/>
    <dgm:cxn modelId="{AAC7AB32-9A7C-430F-A632-F8EB4D6D877B}"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a:solidFill>
                <a:sysClr val="windowText" lastClr="000000"/>
              </a:solidFill>
            </a:rPr>
            <a:t>Autolesión (</a:t>
          </a:r>
          <a:r>
            <a:rPr lang="es-MX" b="1" err="1">
              <a:solidFill>
                <a:sysClr val="windowText" lastClr="000000"/>
              </a:solidFill>
            </a:rPr>
            <a:t>Cutting</a:t>
          </a:r>
          <a:r>
            <a:rPr lang="es-MX" b="1">
              <a:solidFill>
                <a:sysClr val="windowText" lastClr="000000"/>
              </a:solidFill>
            </a:rPr>
            <a:t>)</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400" b="1">
              <a:solidFill>
                <a:sysClr val="windowText" lastClr="000000"/>
              </a:solidFill>
            </a:rPr>
            <a:t>Detección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custLinFactNeighborX="13179" custLinFactNeighborY="-6303"/>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1" custScaleX="88458" custLinFactNeighborX="1176"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B5582878-AB73-4315-B7CC-03CEF692F52E}" srcId="{AC0FA610-FB68-4EF1-9106-368FCAF09281}" destId="{1BCC834A-F4AC-48B4-BB61-68453FF82429}" srcOrd="0" destOrd="0" parTransId="{BFB4FDBE-BB31-493D-834B-F3B93DC7315E}" sibTransId="{8BEDE53A-961E-4D04-8263-7713CE627DD3}"/>
    <dgm:cxn modelId="{7D16081D-C6AC-49D4-AFB9-18F2051DF8C5}" type="presOf" srcId="{1BCC834A-F4AC-48B4-BB61-68453FF82429}" destId="{BAB31FED-5BB3-4779-A1DB-78A68FEA4422}" srcOrd="0" destOrd="0" presId="urn:microsoft.com/office/officeart/2005/8/layout/hList3"/>
    <dgm:cxn modelId="{103EB939-D3D8-4F9C-998D-31344D90534D}" type="presOf" srcId="{AC0FA610-FB68-4EF1-9106-368FCAF09281}" destId="{D6E67FC2-08C7-4592-AA44-5CD648473AD6}" srcOrd="0" destOrd="0" presId="urn:microsoft.com/office/officeart/2005/8/layout/hList3"/>
    <dgm:cxn modelId="{0206EC62-EA3D-4BB5-947F-B91B248337EA}" srcId="{1BCC834A-F4AC-48B4-BB61-68453FF82429}" destId="{836E7E4E-6E77-4B2E-AAE9-6993FD7EA46B}" srcOrd="0" destOrd="0" parTransId="{BCF73FD0-EEA5-4D0F-A5FA-5F58A9077C78}" sibTransId="{607EBE54-C774-4524-9255-0D5668417D81}"/>
    <dgm:cxn modelId="{E33C96A5-3CBA-4D0A-9251-4EF21B2D5720}" type="presOf" srcId="{836E7E4E-6E77-4B2E-AAE9-6993FD7EA46B}" destId="{5539F976-3418-4FDD-9C37-D80723368613}" srcOrd="0" destOrd="0" presId="urn:microsoft.com/office/officeart/2005/8/layout/hList3"/>
    <dgm:cxn modelId="{BF57E37C-570F-49E6-98A7-D9FDF8344FCA}" type="presParOf" srcId="{D6E67FC2-08C7-4592-AA44-5CD648473AD6}" destId="{BAB31FED-5BB3-4779-A1DB-78A68FEA4422}" srcOrd="0" destOrd="0" presId="urn:microsoft.com/office/officeart/2005/8/layout/hList3"/>
    <dgm:cxn modelId="{AEE1BBCC-A123-4B98-8172-6DEB61D660DF}" type="presParOf" srcId="{D6E67FC2-08C7-4592-AA44-5CD648473AD6}" destId="{F00A9155-2916-48C9-BD31-68A2D184173F}" srcOrd="1" destOrd="0" presId="urn:microsoft.com/office/officeart/2005/8/layout/hList3"/>
    <dgm:cxn modelId="{457414DA-62EF-4461-850E-34766D8A613E}" type="presParOf" srcId="{F00A9155-2916-48C9-BD31-68A2D184173F}" destId="{5539F976-3418-4FDD-9C37-D80723368613}" srcOrd="0" destOrd="0" presId="urn:microsoft.com/office/officeart/2005/8/layout/hList3"/>
    <dgm:cxn modelId="{2BE29CD6-3D61-4435-B6B5-93068E1721AD}"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i="0">
              <a:solidFill>
                <a:sysClr val="windowText" lastClr="000000"/>
              </a:solidFill>
            </a:rPr>
            <a:t>Internet y redes sociales</a:t>
          </a: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200" b="1" err="1">
              <a:solidFill>
                <a:sysClr val="windowText" lastClr="000000"/>
              </a:solidFill>
            </a:rPr>
            <a:t>Grooming</a:t>
          </a:r>
          <a:endParaRPr lang="es-MX" sz="1200" b="1">
            <a:solidFill>
              <a:sysClr val="windowText" lastClr="000000"/>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0973A149-628B-4737-842D-628BA0B74046}">
      <dgm:prSet phldrT="[Texto]" custT="1"/>
      <dgm:spPr>
        <a:solidFill>
          <a:srgbClr val="FA8BFD"/>
        </a:solidFill>
        <a:scene3d>
          <a:camera prst="orthographicFront"/>
          <a:lightRig rig="threePt" dir="t"/>
        </a:scene3d>
        <a:sp3d>
          <a:bevelT w="165100" prst="coolSlant"/>
        </a:sp3d>
      </dgm:spPr>
      <dgm:t>
        <a:bodyPr/>
        <a:lstStyle/>
        <a:p>
          <a:r>
            <a:rPr lang="es-MX" sz="1400" b="1" err="1">
              <a:solidFill>
                <a:sysClr val="windowText" lastClr="000000"/>
              </a:solidFill>
            </a:rPr>
            <a:t>Sexting</a:t>
          </a:r>
          <a:endParaRPr lang="es-MX" sz="1200" b="1">
            <a:solidFill>
              <a:sysClr val="windowText" lastClr="000000"/>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4E1A0ED-18A7-4C40-8096-62D213B4B10F}" type="parTrans" cxnId="{27C801FC-D6EA-45F1-AB89-E4C40B260DDD}">
      <dgm:prSet/>
      <dgm:spPr/>
      <dgm:t>
        <a:bodyPr/>
        <a:lstStyle/>
        <a:p>
          <a:endParaRPr lang="es-MX"/>
        </a:p>
      </dgm:t>
    </dgm:pt>
    <dgm:pt modelId="{548570C4-1B13-4D44-BF20-70DA251CDC25}" type="sibTrans" cxnId="{27C801FC-D6EA-45F1-AB89-E4C40B260DDD}">
      <dgm:prSet/>
      <dgm:spPr/>
      <dgm:t>
        <a:bodyPr/>
        <a:lstStyle/>
        <a:p>
          <a:endParaRPr lang="es-MX"/>
        </a:p>
      </dgm:t>
    </dgm:pt>
    <dgm:pt modelId="{E8BF95EC-7F55-4FB2-A31B-9140C1BFACA5}">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400" b="1" err="1">
              <a:solidFill>
                <a:sysClr val="windowText" lastClr="000000"/>
              </a:solidFill>
            </a:rPr>
            <a:t>Ciber</a:t>
          </a:r>
          <a:r>
            <a:rPr lang="es-MX" sz="1400" b="1">
              <a:solidFill>
                <a:sysClr val="windowText" lastClr="000000"/>
              </a:solidFill>
            </a:rPr>
            <a:t> acoso</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AF50DEF-DC92-4B36-9B21-197B4A9EB4E4}" type="parTrans" cxnId="{365C1824-4AA3-4505-8905-9F4ED5119B80}">
      <dgm:prSet/>
      <dgm:spPr/>
      <dgm:t>
        <a:bodyPr/>
        <a:lstStyle/>
        <a:p>
          <a:endParaRPr lang="es-MX"/>
        </a:p>
      </dgm:t>
    </dgm:pt>
    <dgm:pt modelId="{864C4E74-2032-4338-A0DA-97542D4FF1DA}" type="sibTrans" cxnId="{365C1824-4AA3-4505-8905-9F4ED5119B80}">
      <dgm:prSet/>
      <dgm:spPr/>
      <dgm:t>
        <a:bodyPr/>
        <a:lstStyle/>
        <a:p>
          <a:endParaRPr lang="es-MX"/>
        </a:p>
      </dgm:t>
    </dgm:pt>
    <dgm:pt modelId="{B270CA3B-9A41-4692-AEBA-38980D3FFA5E}">
      <dgm:prSet phldrT="[Texto]"/>
      <dgm:spPr>
        <a:prstGeom prst="roundRect">
          <a:avLst/>
        </a:prstGeom>
        <a:solidFill>
          <a:schemeClr val="bg1">
            <a:lumMod val="65000"/>
          </a:schemeClr>
        </a:solidFill>
        <a:ln>
          <a:solidFill>
            <a:srgbClr val="000000"/>
          </a:solidFill>
        </a:ln>
      </dgm:spPr>
      <dgm:t>
        <a:bodyPr/>
        <a:lstStyle/>
        <a:p>
          <a:endParaRPr lang="es-MX"/>
        </a:p>
      </dgm:t>
    </dgm:pt>
    <dgm:pt modelId="{11DAFD8E-C753-4CD2-8EB9-8A7740370430}" type="parTrans" cxnId="{7F0BD306-05EC-4524-8A28-FB6FD9B49E31}">
      <dgm:prSet/>
      <dgm:spPr/>
      <dgm:t>
        <a:bodyPr/>
        <a:lstStyle/>
        <a:p>
          <a:endParaRPr lang="es-MX"/>
        </a:p>
      </dgm:t>
    </dgm:pt>
    <dgm:pt modelId="{563ED1B6-28EB-4B24-A5E9-47B1D23184CC}" type="sibTrans" cxnId="{7F0BD306-05EC-4524-8A28-FB6FD9B49E31}">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custLinFactNeighborX="13827" custLinFactNeighborY="53"/>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3"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6547874F-F9C1-4C7B-9D20-17FAFB7228FF}" type="pres">
      <dgm:prSet presAssocID="{0973A149-628B-4737-842D-628BA0B74046}" presName="pillarX" presStyleLbl="node1" presStyleIdx="1" presStyleCnt="3"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119041EF-9597-499C-BFE2-D145D759E8A8}" type="pres">
      <dgm:prSet presAssocID="{E8BF95EC-7F55-4FB2-A31B-9140C1BFACA5}" presName="pillarX" presStyleLbl="node1" presStyleIdx="2" presStyleCnt="3"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C4867BA6-9C46-4E09-8ABC-BD60995CA99A}" type="presOf" srcId="{AC0FA610-FB68-4EF1-9106-368FCAF09281}" destId="{D6E67FC2-08C7-4592-AA44-5CD648473AD6}" srcOrd="0" destOrd="0" presId="urn:microsoft.com/office/officeart/2005/8/layout/hList3"/>
    <dgm:cxn modelId="{0206EC62-EA3D-4BB5-947F-B91B248337EA}" srcId="{1BCC834A-F4AC-48B4-BB61-68453FF82429}" destId="{836E7E4E-6E77-4B2E-AAE9-6993FD7EA46B}" srcOrd="0" destOrd="0" parTransId="{BCF73FD0-EEA5-4D0F-A5FA-5F58A9077C78}" sibTransId="{607EBE54-C774-4524-9255-0D5668417D81}"/>
    <dgm:cxn modelId="{64037E64-377A-42D5-9241-A0CAE24B5D93}" type="presOf" srcId="{1BCC834A-F4AC-48B4-BB61-68453FF82429}" destId="{BAB31FED-5BB3-4779-A1DB-78A68FEA4422}" srcOrd="0" destOrd="0" presId="urn:microsoft.com/office/officeart/2005/8/layout/hList3"/>
    <dgm:cxn modelId="{B53FDAE3-D5DF-41AB-A796-FF0A78FD75ED}" type="presOf" srcId="{0973A149-628B-4737-842D-628BA0B74046}" destId="{6547874F-F9C1-4C7B-9D20-17FAFB7228FF}" srcOrd="0" destOrd="0" presId="urn:microsoft.com/office/officeart/2005/8/layout/hList3"/>
    <dgm:cxn modelId="{514588DD-D58B-46AC-9F3D-F8B41BF4E14A}" type="presOf" srcId="{E8BF95EC-7F55-4FB2-A31B-9140C1BFACA5}" destId="{119041EF-9597-499C-BFE2-D145D759E8A8}" srcOrd="0" destOrd="0" presId="urn:microsoft.com/office/officeart/2005/8/layout/hList3"/>
    <dgm:cxn modelId="{365C1824-4AA3-4505-8905-9F4ED5119B80}" srcId="{1BCC834A-F4AC-48B4-BB61-68453FF82429}" destId="{E8BF95EC-7F55-4FB2-A31B-9140C1BFACA5}" srcOrd="2" destOrd="0" parTransId="{0AF50DEF-DC92-4B36-9B21-197B4A9EB4E4}" sibTransId="{864C4E74-2032-4338-A0DA-97542D4FF1DA}"/>
    <dgm:cxn modelId="{5EB51153-DABB-451B-8839-9195385641FD}" type="presOf" srcId="{836E7E4E-6E77-4B2E-AAE9-6993FD7EA46B}" destId="{5539F976-3418-4FDD-9C37-D80723368613}" srcOrd="0" destOrd="0" presId="urn:microsoft.com/office/officeart/2005/8/layout/hList3"/>
    <dgm:cxn modelId="{27C801FC-D6EA-45F1-AB89-E4C40B260DDD}" srcId="{1BCC834A-F4AC-48B4-BB61-68453FF82429}" destId="{0973A149-628B-4737-842D-628BA0B74046}" srcOrd="1" destOrd="0" parTransId="{A4E1A0ED-18A7-4C40-8096-62D213B4B10F}" sibTransId="{548570C4-1B13-4D44-BF20-70DA251CDC25}"/>
    <dgm:cxn modelId="{7F0BD306-05EC-4524-8A28-FB6FD9B49E31}" srcId="{AC0FA610-FB68-4EF1-9106-368FCAF09281}" destId="{B270CA3B-9A41-4692-AEBA-38980D3FFA5E}" srcOrd="1" destOrd="0" parTransId="{11DAFD8E-C753-4CD2-8EB9-8A7740370430}" sibTransId="{563ED1B6-28EB-4B24-A5E9-47B1D23184CC}"/>
    <dgm:cxn modelId="{B5582878-AB73-4315-B7CC-03CEF692F52E}" srcId="{AC0FA610-FB68-4EF1-9106-368FCAF09281}" destId="{1BCC834A-F4AC-48B4-BB61-68453FF82429}" srcOrd="0" destOrd="0" parTransId="{BFB4FDBE-BB31-493D-834B-F3B93DC7315E}" sibTransId="{8BEDE53A-961E-4D04-8263-7713CE627DD3}"/>
    <dgm:cxn modelId="{ABBC9CC8-255D-4482-BDDE-82E644149D69}" type="presParOf" srcId="{D6E67FC2-08C7-4592-AA44-5CD648473AD6}" destId="{BAB31FED-5BB3-4779-A1DB-78A68FEA4422}" srcOrd="0" destOrd="0" presId="urn:microsoft.com/office/officeart/2005/8/layout/hList3"/>
    <dgm:cxn modelId="{5290AF6B-D9D2-4124-8840-5728D5BD71B9}" type="presParOf" srcId="{D6E67FC2-08C7-4592-AA44-5CD648473AD6}" destId="{F00A9155-2916-48C9-BD31-68A2D184173F}" srcOrd="1" destOrd="0" presId="urn:microsoft.com/office/officeart/2005/8/layout/hList3"/>
    <dgm:cxn modelId="{CA4624E7-5E42-4DBA-A311-1BF7CB516427}" type="presParOf" srcId="{F00A9155-2916-48C9-BD31-68A2D184173F}" destId="{5539F976-3418-4FDD-9C37-D80723368613}" srcOrd="0" destOrd="0" presId="urn:microsoft.com/office/officeart/2005/8/layout/hList3"/>
    <dgm:cxn modelId="{76063341-3696-4588-9CE2-F2C5F4F4BAF5}" type="presParOf" srcId="{F00A9155-2916-48C9-BD31-68A2D184173F}" destId="{6547874F-F9C1-4C7B-9D20-17FAFB7228FF}" srcOrd="1" destOrd="0" presId="urn:microsoft.com/office/officeart/2005/8/layout/hList3"/>
    <dgm:cxn modelId="{DCA0B6B8-5CBA-4C2C-8AEE-FB1758171793}" type="presParOf" srcId="{F00A9155-2916-48C9-BD31-68A2D184173F}" destId="{119041EF-9597-499C-BFE2-D145D759E8A8}" srcOrd="2" destOrd="0" presId="urn:microsoft.com/office/officeart/2005/8/layout/hList3"/>
    <dgm:cxn modelId="{219DAD8F-B6D8-4BA6-85CB-FA6B1848670C}"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0FA610-FB68-4EF1-9106-368FCAF0928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1BCC834A-F4AC-48B4-BB61-68453FF82429}">
      <dgm:prSet phldrT="[Texto]"/>
      <dgm:spPr>
        <a:solidFill>
          <a:schemeClr val="bg1">
            <a:lumMod val="65000"/>
          </a:schemeClr>
        </a:solidFill>
        <a:ln>
          <a:solidFill>
            <a:srgbClr val="000000"/>
          </a:solidFill>
        </a:ln>
      </dgm:spPr>
      <dgm:t>
        <a:bodyPr/>
        <a:lstStyle/>
        <a:p>
          <a:r>
            <a:rPr lang="es-MX" b="1" i="0">
              <a:solidFill>
                <a:sysClr val="windowText" lastClr="000000"/>
              </a:solidFill>
            </a:rPr>
            <a:t>Fenómenos</a:t>
          </a:r>
          <a:r>
            <a:rPr lang="es-MX" b="1" i="0" baseline="0">
              <a:solidFill>
                <a:sysClr val="windowText" lastClr="000000"/>
              </a:solidFill>
            </a:rPr>
            <a:t> naturales </a:t>
          </a:r>
          <a:endParaRPr lang="es-MX" b="1" i="0">
            <a:solidFill>
              <a:sysClr val="windowText" lastClr="000000"/>
            </a:solidFill>
          </a:endParaRPr>
        </a:p>
      </dgm:t>
    </dgm:pt>
    <dgm:pt modelId="{BFB4FDBE-BB31-493D-834B-F3B93DC7315E}" type="parTrans" cxnId="{B5582878-AB73-4315-B7CC-03CEF692F52E}">
      <dgm:prSet/>
      <dgm:spPr/>
      <dgm:t>
        <a:bodyPr/>
        <a:lstStyle/>
        <a:p>
          <a:endParaRPr lang="es-MX"/>
        </a:p>
      </dgm:t>
    </dgm:pt>
    <dgm:pt modelId="{8BEDE53A-961E-4D04-8263-7713CE627DD3}" type="sibTrans" cxnId="{B5582878-AB73-4315-B7CC-03CEF692F52E}">
      <dgm:prSet/>
      <dgm:spPr/>
      <dgm:t>
        <a:bodyPr/>
        <a:lstStyle/>
        <a:p>
          <a:endParaRPr lang="es-MX"/>
        </a:p>
      </dgm:t>
    </dgm:pt>
    <dgm:pt modelId="{836E7E4E-6E77-4B2E-AAE9-6993FD7EA46B}">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100" b="1">
              <a:solidFill>
                <a:sysClr val="windowText" lastClr="000000"/>
              </a:solidFill>
            </a:rPr>
            <a:t>Huracanes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CF73FD0-EEA5-4D0F-A5FA-5F58A9077C78}" type="parTrans" cxnId="{0206EC62-EA3D-4BB5-947F-B91B248337EA}">
      <dgm:prSet/>
      <dgm:spPr/>
      <dgm:t>
        <a:bodyPr/>
        <a:lstStyle/>
        <a:p>
          <a:endParaRPr lang="es-MX"/>
        </a:p>
      </dgm:t>
    </dgm:pt>
    <dgm:pt modelId="{607EBE54-C774-4524-9255-0D5668417D81}" type="sibTrans" cxnId="{0206EC62-EA3D-4BB5-947F-B91B248337EA}">
      <dgm:prSet/>
      <dgm:spPr/>
      <dgm:t>
        <a:bodyPr/>
        <a:lstStyle/>
        <a:p>
          <a:endParaRPr lang="es-MX"/>
        </a:p>
      </dgm:t>
    </dgm:pt>
    <dgm:pt modelId="{0973A149-628B-4737-842D-628BA0B74046}">
      <dgm:prSet phldrT="[Texto]" custT="1"/>
      <dgm:spPr>
        <a:solidFill>
          <a:schemeClr val="accent4">
            <a:lumMod val="60000"/>
            <a:lumOff val="40000"/>
          </a:schemeClr>
        </a:solidFill>
        <a:scene3d>
          <a:camera prst="orthographicFront"/>
          <a:lightRig rig="threePt" dir="t"/>
        </a:scene3d>
        <a:sp3d>
          <a:bevelT w="165100" prst="coolSlant"/>
        </a:sp3d>
      </dgm:spPr>
      <dgm:t>
        <a:bodyPr/>
        <a:lstStyle/>
        <a:p>
          <a:r>
            <a:rPr lang="es-MX" sz="1200" b="1">
              <a:solidFill>
                <a:sysClr val="windowText" lastClr="000000"/>
              </a:solidFill>
            </a:rPr>
            <a:t>Sismos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4E1A0ED-18A7-4C40-8096-62D213B4B10F}" type="parTrans" cxnId="{27C801FC-D6EA-45F1-AB89-E4C40B260DDD}">
      <dgm:prSet/>
      <dgm:spPr/>
      <dgm:t>
        <a:bodyPr/>
        <a:lstStyle/>
        <a:p>
          <a:endParaRPr lang="es-MX"/>
        </a:p>
      </dgm:t>
    </dgm:pt>
    <dgm:pt modelId="{548570C4-1B13-4D44-BF20-70DA251CDC25}" type="sibTrans" cxnId="{27C801FC-D6EA-45F1-AB89-E4C40B260DDD}">
      <dgm:prSet/>
      <dgm:spPr/>
      <dgm:t>
        <a:bodyPr/>
        <a:lstStyle/>
        <a:p>
          <a:endParaRPr lang="es-MX"/>
        </a:p>
      </dgm:t>
    </dgm:pt>
    <dgm:pt modelId="{E8BF95EC-7F55-4FB2-A31B-9140C1BFACA5}">
      <dgm:prSet phldrT="[Texto]" custT="1"/>
      <dgm:spPr>
        <a:solidFill>
          <a:srgbClr val="FA8BFD"/>
        </a:solidFill>
        <a:scene3d>
          <a:camera prst="orthographicFront"/>
          <a:lightRig rig="threePt" dir="t"/>
        </a:scene3d>
        <a:sp3d>
          <a:bevelT w="165100" prst="coolSlant"/>
        </a:sp3d>
      </dgm:spPr>
      <dgm:t>
        <a:bodyPr/>
        <a:lstStyle/>
        <a:p>
          <a:r>
            <a:rPr lang="es-MX" sz="1200" b="1">
              <a:solidFill>
                <a:sysClr val="windowText" lastClr="000000"/>
              </a:solidFill>
            </a:rPr>
            <a:t>Incendio</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AF50DEF-DC92-4B36-9B21-197B4A9EB4E4}" type="parTrans" cxnId="{365C1824-4AA3-4505-8905-9F4ED5119B80}">
      <dgm:prSet/>
      <dgm:spPr/>
      <dgm:t>
        <a:bodyPr/>
        <a:lstStyle/>
        <a:p>
          <a:endParaRPr lang="es-MX"/>
        </a:p>
      </dgm:t>
    </dgm:pt>
    <dgm:pt modelId="{864C4E74-2032-4338-A0DA-97542D4FF1DA}" type="sibTrans" cxnId="{365C1824-4AA3-4505-8905-9F4ED5119B80}">
      <dgm:prSet/>
      <dgm:spPr/>
      <dgm:t>
        <a:bodyPr/>
        <a:lstStyle/>
        <a:p>
          <a:endParaRPr lang="es-MX"/>
        </a:p>
      </dgm:t>
    </dgm:pt>
    <dgm:pt modelId="{68134835-5672-4FE4-9397-49D61C99DC35}">
      <dgm:prSet phldrT="[Texto]" custT="1"/>
      <dgm:spPr>
        <a:solidFill>
          <a:srgbClr val="FA8BFD"/>
        </a:solidFill>
        <a:scene3d>
          <a:camera prst="orthographicFront"/>
          <a:lightRig rig="threePt" dir="t"/>
        </a:scene3d>
        <a:sp3d>
          <a:bevelT w="165100" prst="coolSlant"/>
        </a:sp3d>
      </dgm:spPr>
      <dgm:t>
        <a:bodyPr/>
        <a:lstStyle/>
        <a:p>
          <a:r>
            <a:rPr lang="es-MX" sz="1050" b="1">
              <a:solidFill>
                <a:sysClr val="windowText" lastClr="000000"/>
              </a:solidFill>
            </a:rPr>
            <a:t>Inundaciones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A51FD9C-0B72-40E4-A262-80A9BCD3204F}" type="parTrans" cxnId="{6BDF281C-9193-4382-A82B-EC893685CDA7}">
      <dgm:prSet/>
      <dgm:spPr/>
      <dgm:t>
        <a:bodyPr/>
        <a:lstStyle/>
        <a:p>
          <a:endParaRPr lang="es-MX"/>
        </a:p>
      </dgm:t>
    </dgm:pt>
    <dgm:pt modelId="{D21DB796-6268-4DEC-BBD1-B19F38C5655D}" type="sibTrans" cxnId="{6BDF281C-9193-4382-A82B-EC893685CDA7}">
      <dgm:prSet/>
      <dgm:spPr/>
      <dgm:t>
        <a:bodyPr/>
        <a:lstStyle/>
        <a:p>
          <a:endParaRPr lang="es-MX"/>
        </a:p>
      </dgm:t>
    </dgm:pt>
    <dgm:pt modelId="{D6E67FC2-08C7-4592-AA44-5CD648473AD6}" type="pres">
      <dgm:prSet presAssocID="{AC0FA610-FB68-4EF1-9106-368FCAF09281}" presName="composite" presStyleCnt="0">
        <dgm:presLayoutVars>
          <dgm:chMax val="1"/>
          <dgm:dir/>
          <dgm:resizeHandles val="exact"/>
        </dgm:presLayoutVars>
      </dgm:prSet>
      <dgm:spPr/>
      <dgm:t>
        <a:bodyPr/>
        <a:lstStyle/>
        <a:p>
          <a:endParaRPr lang="es-MX"/>
        </a:p>
      </dgm:t>
    </dgm:pt>
    <dgm:pt modelId="{BAB31FED-5BB3-4779-A1DB-78A68FEA4422}" type="pres">
      <dgm:prSet presAssocID="{1BCC834A-F4AC-48B4-BB61-68453FF82429}" presName="roof" presStyleLbl="dkBgShp" presStyleIdx="0" presStyleCnt="2" custLinFactNeighborX="17528" custLinFactNeighborY="-7099"/>
      <dgm:spPr>
        <a:prstGeom prst="roundRect">
          <a:avLst/>
        </a:prstGeom>
      </dgm:spPr>
      <dgm:t>
        <a:bodyPr/>
        <a:lstStyle/>
        <a:p>
          <a:endParaRPr lang="es-MX"/>
        </a:p>
      </dgm:t>
    </dgm:pt>
    <dgm:pt modelId="{F00A9155-2916-48C9-BD31-68A2D184173F}" type="pres">
      <dgm:prSet presAssocID="{1BCC834A-F4AC-48B4-BB61-68453FF82429}" presName="pillars" presStyleCnt="0"/>
      <dgm:spPr/>
    </dgm:pt>
    <dgm:pt modelId="{5539F976-3418-4FDD-9C37-D80723368613}" type="pres">
      <dgm:prSet presAssocID="{1BCC834A-F4AC-48B4-BB61-68453FF82429}" presName="pillar1" presStyleLbl="node1" presStyleIdx="0" presStyleCnt="4"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12F6F488-FD0B-4888-8474-78324C302C42}" type="pres">
      <dgm:prSet presAssocID="{68134835-5672-4FE4-9397-49D61C99DC35}" presName="pillarX" presStyleLbl="node1" presStyleIdx="1" presStyleCnt="4"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6547874F-F9C1-4C7B-9D20-17FAFB7228FF}" type="pres">
      <dgm:prSet presAssocID="{0973A149-628B-4737-842D-628BA0B74046}" presName="pillarX" presStyleLbl="node1" presStyleIdx="2" presStyleCnt="4"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119041EF-9597-499C-BFE2-D145D759E8A8}" type="pres">
      <dgm:prSet presAssocID="{E8BF95EC-7F55-4FB2-A31B-9140C1BFACA5}" presName="pillarX" presStyleLbl="node1" presStyleIdx="3" presStyleCnt="4" custScaleX="52314" custScaleY="99999" custLinFactNeighborX="1176" custLinFactNeighborY="9561">
        <dgm:presLayoutVars>
          <dgm:bulletEnabled val="1"/>
        </dgm:presLayoutVars>
      </dgm:prSet>
      <dgm:spPr>
        <a:prstGeom prst="roundRect">
          <a:avLst/>
        </a:prstGeom>
      </dgm:spPr>
      <dgm:t>
        <a:bodyPr/>
        <a:lstStyle/>
        <a:p>
          <a:endParaRPr lang="es-MX"/>
        </a:p>
      </dgm:t>
    </dgm:pt>
    <dgm:pt modelId="{A4642EAE-D939-4848-9802-C48198A159FB}" type="pres">
      <dgm:prSet presAssocID="{1BCC834A-F4AC-48B4-BB61-68453FF82429}" presName="base" presStyleLbl="dkBgShp" presStyleIdx="1" presStyleCnt="2" custFlipVert="1" custScaleY="44175"/>
      <dgm:spPr>
        <a:noFill/>
      </dgm:spPr>
    </dgm:pt>
  </dgm:ptLst>
  <dgm:cxnLst>
    <dgm:cxn modelId="{27C801FC-D6EA-45F1-AB89-E4C40B260DDD}" srcId="{1BCC834A-F4AC-48B4-BB61-68453FF82429}" destId="{0973A149-628B-4737-842D-628BA0B74046}" srcOrd="2" destOrd="0" parTransId="{A4E1A0ED-18A7-4C40-8096-62D213B4B10F}" sibTransId="{548570C4-1B13-4D44-BF20-70DA251CDC25}"/>
    <dgm:cxn modelId="{7FFF62F3-ED66-4C6E-984E-497249441515}" type="presOf" srcId="{68134835-5672-4FE4-9397-49D61C99DC35}" destId="{12F6F488-FD0B-4888-8474-78324C302C42}" srcOrd="0" destOrd="0" presId="urn:microsoft.com/office/officeart/2005/8/layout/hList3"/>
    <dgm:cxn modelId="{365C1824-4AA3-4505-8905-9F4ED5119B80}" srcId="{1BCC834A-F4AC-48B4-BB61-68453FF82429}" destId="{E8BF95EC-7F55-4FB2-A31B-9140C1BFACA5}" srcOrd="3" destOrd="0" parTransId="{0AF50DEF-DC92-4B36-9B21-197B4A9EB4E4}" sibTransId="{864C4E74-2032-4338-A0DA-97542D4FF1DA}"/>
    <dgm:cxn modelId="{462F47E4-134F-4A67-A5F4-141131616E6E}" type="presOf" srcId="{836E7E4E-6E77-4B2E-AAE9-6993FD7EA46B}" destId="{5539F976-3418-4FDD-9C37-D80723368613}" srcOrd="0" destOrd="0" presId="urn:microsoft.com/office/officeart/2005/8/layout/hList3"/>
    <dgm:cxn modelId="{F12A2DEA-5F9C-48D5-A296-69E21C66D09F}" type="presOf" srcId="{E8BF95EC-7F55-4FB2-A31B-9140C1BFACA5}" destId="{119041EF-9597-499C-BFE2-D145D759E8A8}" srcOrd="0" destOrd="0" presId="urn:microsoft.com/office/officeart/2005/8/layout/hList3"/>
    <dgm:cxn modelId="{B5582878-AB73-4315-B7CC-03CEF692F52E}" srcId="{AC0FA610-FB68-4EF1-9106-368FCAF09281}" destId="{1BCC834A-F4AC-48B4-BB61-68453FF82429}" srcOrd="0" destOrd="0" parTransId="{BFB4FDBE-BB31-493D-834B-F3B93DC7315E}" sibTransId="{8BEDE53A-961E-4D04-8263-7713CE627DD3}"/>
    <dgm:cxn modelId="{0206EC62-EA3D-4BB5-947F-B91B248337EA}" srcId="{1BCC834A-F4AC-48B4-BB61-68453FF82429}" destId="{836E7E4E-6E77-4B2E-AAE9-6993FD7EA46B}" srcOrd="0" destOrd="0" parTransId="{BCF73FD0-EEA5-4D0F-A5FA-5F58A9077C78}" sibTransId="{607EBE54-C774-4524-9255-0D5668417D81}"/>
    <dgm:cxn modelId="{1E7875C0-2FC7-4959-8C90-EFA3E4790898}" type="presOf" srcId="{1BCC834A-F4AC-48B4-BB61-68453FF82429}" destId="{BAB31FED-5BB3-4779-A1DB-78A68FEA4422}" srcOrd="0" destOrd="0" presId="urn:microsoft.com/office/officeart/2005/8/layout/hList3"/>
    <dgm:cxn modelId="{6BDF281C-9193-4382-A82B-EC893685CDA7}" srcId="{1BCC834A-F4AC-48B4-BB61-68453FF82429}" destId="{68134835-5672-4FE4-9397-49D61C99DC35}" srcOrd="1" destOrd="0" parTransId="{7A51FD9C-0B72-40E4-A262-80A9BCD3204F}" sibTransId="{D21DB796-6268-4DEC-BBD1-B19F38C5655D}"/>
    <dgm:cxn modelId="{2726A052-A4F0-40E3-BD0F-2D48463D7671}" type="presOf" srcId="{AC0FA610-FB68-4EF1-9106-368FCAF09281}" destId="{D6E67FC2-08C7-4592-AA44-5CD648473AD6}" srcOrd="0" destOrd="0" presId="urn:microsoft.com/office/officeart/2005/8/layout/hList3"/>
    <dgm:cxn modelId="{9B3CBB28-16FC-4747-9EF5-3AA8BA8F0746}" type="presOf" srcId="{0973A149-628B-4737-842D-628BA0B74046}" destId="{6547874F-F9C1-4C7B-9D20-17FAFB7228FF}" srcOrd="0" destOrd="0" presId="urn:microsoft.com/office/officeart/2005/8/layout/hList3"/>
    <dgm:cxn modelId="{080C76EA-FA7F-4DDF-A7D9-4D52152E4609}" type="presParOf" srcId="{D6E67FC2-08C7-4592-AA44-5CD648473AD6}" destId="{BAB31FED-5BB3-4779-A1DB-78A68FEA4422}" srcOrd="0" destOrd="0" presId="urn:microsoft.com/office/officeart/2005/8/layout/hList3"/>
    <dgm:cxn modelId="{6BF3CAAA-31B5-4DB0-8893-17A80738FD28}" type="presParOf" srcId="{D6E67FC2-08C7-4592-AA44-5CD648473AD6}" destId="{F00A9155-2916-48C9-BD31-68A2D184173F}" srcOrd="1" destOrd="0" presId="urn:microsoft.com/office/officeart/2005/8/layout/hList3"/>
    <dgm:cxn modelId="{37141710-0ACB-45CE-AA2E-C3F22393F290}" type="presParOf" srcId="{F00A9155-2916-48C9-BD31-68A2D184173F}" destId="{5539F976-3418-4FDD-9C37-D80723368613}" srcOrd="0" destOrd="0" presId="urn:microsoft.com/office/officeart/2005/8/layout/hList3"/>
    <dgm:cxn modelId="{A25B0B63-A7D1-44CF-8D25-25E92AE9D7E5}" type="presParOf" srcId="{F00A9155-2916-48C9-BD31-68A2D184173F}" destId="{12F6F488-FD0B-4888-8474-78324C302C42}" srcOrd="1" destOrd="0" presId="urn:microsoft.com/office/officeart/2005/8/layout/hList3"/>
    <dgm:cxn modelId="{304B708B-08EE-4770-B896-B9F76C03105D}" type="presParOf" srcId="{F00A9155-2916-48C9-BD31-68A2D184173F}" destId="{6547874F-F9C1-4C7B-9D20-17FAFB7228FF}" srcOrd="2" destOrd="0" presId="urn:microsoft.com/office/officeart/2005/8/layout/hList3"/>
    <dgm:cxn modelId="{EFEC4314-5415-4128-BF0F-CD90648F504D}" type="presParOf" srcId="{F00A9155-2916-48C9-BD31-68A2D184173F}" destId="{119041EF-9597-499C-BFE2-D145D759E8A8}" srcOrd="3" destOrd="0" presId="urn:microsoft.com/office/officeart/2005/8/layout/hList3"/>
    <dgm:cxn modelId="{A9315F74-3D18-48FF-BA2F-A99F33535655}" type="presParOf" srcId="{D6E67FC2-08C7-4592-AA44-5CD648473AD6}" destId="{A4642EAE-D939-4848-9802-C48198A159FB}" srcOrd="2" destOrd="0" presId="urn:microsoft.com/office/officeart/2005/8/layout/hList3"/>
  </dgm:cxnLst>
  <dgm:bg>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2C7E105D-31BB-4E9B-B044-3E74FEE68FFF}" type="datetimeFigureOut">
              <a:rPr lang="es-MX" smtClean="0"/>
              <a:t>31/05/2021</a:t>
            </a:fld>
            <a:endParaRPr lang="es-MX"/>
          </a:p>
        </p:txBody>
      </p:sp>
      <p:sp>
        <p:nvSpPr>
          <p:cNvPr id="4" name="Marcador de imagen de diapositiva 3"/>
          <p:cNvSpPr>
            <a:spLocks noGrp="1" noRot="1" noChangeAspect="1"/>
          </p:cNvSpPr>
          <p:nvPr>
            <p:ph type="sldImg" idx="2"/>
          </p:nvPr>
        </p:nvSpPr>
        <p:spPr>
          <a:xfrm>
            <a:off x="1382713" y="1163638"/>
            <a:ext cx="4189412" cy="314166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D92F606F-401E-47FD-A7C4-AD1B0FB550F4}" type="slidenum">
              <a:rPr lang="es-MX" smtClean="0"/>
              <a:t>‹Nº›</a:t>
            </a:fld>
            <a:endParaRPr lang="es-MX"/>
          </a:p>
        </p:txBody>
      </p:sp>
    </p:spTree>
    <p:extLst>
      <p:ext uri="{BB962C8B-B14F-4D97-AF65-F5344CB8AC3E}">
        <p14:creationId xmlns:p14="http://schemas.microsoft.com/office/powerpoint/2010/main" val="109487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2713" y="1163638"/>
            <a:ext cx="4189412" cy="314166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D92F606F-401E-47FD-A7C4-AD1B0FB550F4}" type="slidenum">
              <a:rPr lang="es-MX" smtClean="0"/>
              <a:t>9</a:t>
            </a:fld>
            <a:endParaRPr lang="es-MX"/>
          </a:p>
        </p:txBody>
      </p:sp>
    </p:spTree>
    <p:extLst>
      <p:ext uri="{BB962C8B-B14F-4D97-AF65-F5344CB8AC3E}">
        <p14:creationId xmlns:p14="http://schemas.microsoft.com/office/powerpoint/2010/main" val="206931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2713" y="1163638"/>
            <a:ext cx="4189412" cy="314166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D92F606F-401E-47FD-A7C4-AD1B0FB550F4}" type="slidenum">
              <a:rPr lang="es-MX" smtClean="0"/>
              <a:t>11</a:t>
            </a:fld>
            <a:endParaRPr lang="es-MX"/>
          </a:p>
        </p:txBody>
      </p:sp>
    </p:spTree>
    <p:extLst>
      <p:ext uri="{BB962C8B-B14F-4D97-AF65-F5344CB8AC3E}">
        <p14:creationId xmlns:p14="http://schemas.microsoft.com/office/powerpoint/2010/main" val="383063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2713" y="1163638"/>
            <a:ext cx="4189412" cy="314166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D92F606F-401E-47FD-A7C4-AD1B0FB550F4}" type="slidenum">
              <a:rPr lang="es-MX" smtClean="0"/>
              <a:t>15</a:t>
            </a:fld>
            <a:endParaRPr lang="es-MX"/>
          </a:p>
        </p:txBody>
      </p:sp>
    </p:spTree>
    <p:extLst>
      <p:ext uri="{BB962C8B-B14F-4D97-AF65-F5344CB8AC3E}">
        <p14:creationId xmlns:p14="http://schemas.microsoft.com/office/powerpoint/2010/main" val="397181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2713" y="1163638"/>
            <a:ext cx="4189412" cy="314166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D92F606F-401E-47FD-A7C4-AD1B0FB550F4}" type="slidenum">
              <a:rPr lang="es-MX" smtClean="0"/>
              <a:t>16</a:t>
            </a:fld>
            <a:endParaRPr lang="es-MX"/>
          </a:p>
        </p:txBody>
      </p:sp>
    </p:spTree>
    <p:extLst>
      <p:ext uri="{BB962C8B-B14F-4D97-AF65-F5344CB8AC3E}">
        <p14:creationId xmlns:p14="http://schemas.microsoft.com/office/powerpoint/2010/main" val="204613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92F606F-401E-47FD-A7C4-AD1B0FB550F4}" type="slidenum">
              <a:rPr lang="es-MX" smtClean="0"/>
              <a:t>29</a:t>
            </a:fld>
            <a:endParaRPr lang="es-MX"/>
          </a:p>
        </p:txBody>
      </p:sp>
    </p:spTree>
    <p:extLst>
      <p:ext uri="{BB962C8B-B14F-4D97-AF65-F5344CB8AC3E}">
        <p14:creationId xmlns:p14="http://schemas.microsoft.com/office/powerpoint/2010/main" val="179643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06D4A038-FDC0-4999-BCFB-7B85E6CD6F02}" type="datetimeFigureOut">
              <a:rPr lang="es-MX" smtClean="0"/>
              <a:t>31/05/2021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273337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6D4A038-FDC0-4999-BCFB-7B85E6CD6F02}" type="datetimeFigureOut">
              <a:rPr lang="es-MX" smtClean="0"/>
              <a:t>31/05/2021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263348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6D4A038-FDC0-4999-BCFB-7B85E6CD6F02}" type="datetimeFigureOut">
              <a:rPr lang="es-MX" smtClean="0"/>
              <a:t>31/05/2021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27252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6D4A038-FDC0-4999-BCFB-7B85E6CD6F02}" type="datetimeFigureOut">
              <a:rPr lang="es-MX" smtClean="0"/>
              <a:t>31/05/2021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419482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6D4A038-FDC0-4999-BCFB-7B85E6CD6F02}" type="datetimeFigureOut">
              <a:rPr lang="es-MX" smtClean="0"/>
              <a:t>31/05/2021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403114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06D4A038-FDC0-4999-BCFB-7B85E6CD6F02}" type="datetimeFigureOut">
              <a:rPr lang="es-MX" smtClean="0"/>
              <a:t>31/05/2021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320000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6D4A038-FDC0-4999-BCFB-7B85E6CD6F02}" type="datetimeFigureOut">
              <a:rPr lang="es-MX" smtClean="0"/>
              <a:t>31/05/2021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128398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06D4A038-FDC0-4999-BCFB-7B85E6CD6F02}" type="datetimeFigureOut">
              <a:rPr lang="es-MX" smtClean="0"/>
              <a:t>31/05/2021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152732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4A038-FDC0-4999-BCFB-7B85E6CD6F02}" type="datetimeFigureOut">
              <a:rPr lang="es-MX" smtClean="0"/>
              <a:t>31/05/2021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395745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6D4A038-FDC0-4999-BCFB-7B85E6CD6F02}" type="datetimeFigureOut">
              <a:rPr lang="es-MX" smtClean="0"/>
              <a:t>31/05/2021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235867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6D4A038-FDC0-4999-BCFB-7B85E6CD6F02}" type="datetimeFigureOut">
              <a:rPr lang="es-MX" smtClean="0"/>
              <a:t>31/05/2021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E05DE8-7371-47D7-9894-50DFEC34B22C}" type="slidenum">
              <a:rPr lang="es-MX" smtClean="0"/>
              <a:t>‹Nº›</a:t>
            </a:fld>
            <a:endParaRPr lang="es-MX"/>
          </a:p>
        </p:txBody>
      </p:sp>
    </p:spTree>
    <p:extLst>
      <p:ext uri="{BB962C8B-B14F-4D97-AF65-F5344CB8AC3E}">
        <p14:creationId xmlns:p14="http://schemas.microsoft.com/office/powerpoint/2010/main" val="151002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4A038-FDC0-4999-BCFB-7B85E6CD6F02}" type="datetimeFigureOut">
              <a:rPr lang="es-MX" smtClean="0"/>
              <a:t>31/05/2021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05DE8-7371-47D7-9894-50DFEC34B22C}" type="slidenum">
              <a:rPr lang="es-MX" smtClean="0"/>
              <a:t>‹Nº›</a:t>
            </a:fld>
            <a:endParaRPr lang="es-MX"/>
          </a:p>
        </p:txBody>
      </p:sp>
    </p:spTree>
    <p:extLst>
      <p:ext uri="{BB962C8B-B14F-4D97-AF65-F5344CB8AC3E}">
        <p14:creationId xmlns:p14="http://schemas.microsoft.com/office/powerpoint/2010/main" val="586296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8.xml"/></Relationships>
</file>

<file path=ppt/slides/_rels/slide1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2.xml"/><Relationship Id="rId5" Type="http://schemas.openxmlformats.org/officeDocument/2006/relationships/slide" Target="slide34.xml"/><Relationship Id="rId10" Type="http://schemas.openxmlformats.org/officeDocument/2006/relationships/slide" Target="slide37.xml"/><Relationship Id="rId4" Type="http://schemas.openxmlformats.org/officeDocument/2006/relationships/slide" Target="slide16.xml"/><Relationship Id="rId9" Type="http://schemas.openxmlformats.org/officeDocument/2006/relationships/slide" Target="slide3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8.xml"/><Relationship Id="rId7"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slide" Target="slide15.xml"/></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5.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8.xml"/><Relationship Id="rId7"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38.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slide" Target="slide2.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slide" Target="slide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Data" Target="../diagrams/data10.xml"/><Relationship Id="rId26" Type="http://schemas.openxmlformats.org/officeDocument/2006/relationships/diagramQuickStyle" Target="../diagrams/quickStyle11.xml"/><Relationship Id="rId3" Type="http://schemas.openxmlformats.org/officeDocument/2006/relationships/diagramLayout" Target="../diagrams/layout7.xml"/><Relationship Id="rId21" Type="http://schemas.openxmlformats.org/officeDocument/2006/relationships/diagramColors" Target="../diagrams/colors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slide" Target="slide22.xml"/><Relationship Id="rId25" Type="http://schemas.openxmlformats.org/officeDocument/2006/relationships/diagramLayout" Target="../diagrams/layout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QuickStyle" Target="../diagrams/quickStyle10.xml"/><Relationship Id="rId29" Type="http://schemas.openxmlformats.org/officeDocument/2006/relationships/slide" Target="slide6.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Data" Target="../diagrams/data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slide" Target="slide23.xml"/><Relationship Id="rId28" Type="http://schemas.microsoft.com/office/2007/relationships/diagramDrawing" Target="../diagrams/drawing11.xml"/><Relationship Id="rId10" Type="http://schemas.openxmlformats.org/officeDocument/2006/relationships/diagramColors" Target="../diagrams/colors8.xml"/><Relationship Id="rId19" Type="http://schemas.openxmlformats.org/officeDocument/2006/relationships/diagramLayout" Target="../diagrams/layout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microsoft.com/office/2007/relationships/diagramDrawing" Target="../diagrams/drawing10.xml"/><Relationship Id="rId27" Type="http://schemas.openxmlformats.org/officeDocument/2006/relationships/diagramColors" Target="../diagrams/colors11.xml"/><Relationship Id="rId30"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33.xml"/><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slide" Target="slide38.xml"/><Relationship Id="rId10" Type="http://schemas.openxmlformats.org/officeDocument/2006/relationships/image" Target="../media/image16.png"/><Relationship Id="rId4" Type="http://schemas.openxmlformats.org/officeDocument/2006/relationships/slide" Target="slide3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815" y="1"/>
            <a:ext cx="11828105" cy="6858000"/>
          </a:xfrm>
          <a:prstGeom prst="rect">
            <a:avLst/>
          </a:prstGeom>
        </p:spPr>
      </p:pic>
      <p:pic>
        <p:nvPicPr>
          <p:cNvPr id="5" name="Imagen 4">
            <a:extLst>
              <a:ext uri="{FF2B5EF4-FFF2-40B4-BE49-F238E27FC236}">
                <a16:creationId xmlns="" xmlns:a16="http://schemas.microsoft.com/office/drawing/2014/main" id="{011C5F89-AAA7-4BA4-87CA-65C0F62BE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45" y="178370"/>
            <a:ext cx="2052308" cy="898295"/>
          </a:xfrm>
          <a:prstGeom prst="rect">
            <a:avLst/>
          </a:prstGeom>
        </p:spPr>
      </p:pic>
      <p:sp>
        <p:nvSpPr>
          <p:cNvPr id="6" name="CuadroTexto 5"/>
          <p:cNvSpPr txBox="1"/>
          <p:nvPr/>
        </p:nvSpPr>
        <p:spPr>
          <a:xfrm>
            <a:off x="-355334" y="4317712"/>
            <a:ext cx="9854668" cy="1261884"/>
          </a:xfrm>
          <a:prstGeom prst="rect">
            <a:avLst/>
          </a:prstGeom>
          <a:noFill/>
        </p:spPr>
        <p:txBody>
          <a:bodyPr wrap="square" rtlCol="0">
            <a:spAutoFit/>
          </a:bodyPr>
          <a:lstStyle/>
          <a:p>
            <a:pPr algn="ctr"/>
            <a:r>
              <a:rPr lang="es-MX" sz="2800" b="1">
                <a:latin typeface="Cambria" pitchFamily="18" charset="0"/>
              </a:rPr>
              <a:t>Guía práctica de los protocolos de convivencia escolar </a:t>
            </a:r>
          </a:p>
          <a:p>
            <a:pPr algn="ctr"/>
            <a:r>
              <a:rPr lang="es-MX" sz="2800" b="1">
                <a:solidFill>
                  <a:schemeClr val="accent4">
                    <a:lumMod val="75000"/>
                  </a:schemeClr>
                </a:solidFill>
                <a:latin typeface="Cambria" pitchFamily="18" charset="0"/>
              </a:rPr>
              <a:t>(material interactivo</a:t>
            </a:r>
            <a:r>
              <a:rPr lang="es-MX" sz="2800" b="1">
                <a:solidFill>
                  <a:schemeClr val="accent4">
                    <a:lumMod val="75000"/>
                  </a:schemeClr>
                </a:solidFill>
                <a:latin typeface="Montserrat" panose="00000500000000000000" pitchFamily="50" charset="0"/>
              </a:rPr>
              <a:t>)</a:t>
            </a:r>
          </a:p>
          <a:p>
            <a:pPr marL="342900" indent="-342900">
              <a:buFont typeface="+mj-lt"/>
              <a:buAutoNum type="arabicPeriod"/>
            </a:pPr>
            <a:endParaRPr lang="es-MX" sz="200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618" y="314467"/>
            <a:ext cx="1463041" cy="62610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2012" y="204691"/>
            <a:ext cx="2239976" cy="659669"/>
          </a:xfrm>
          <a:prstGeom prst="rect">
            <a:avLst/>
          </a:prstGeom>
        </p:spPr>
      </p:pic>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6807" y="1718392"/>
            <a:ext cx="3395753" cy="2284174"/>
          </a:xfrm>
          <a:prstGeom prst="rect">
            <a:avLst/>
          </a:prstGeom>
        </p:spPr>
      </p:pic>
    </p:spTree>
    <p:extLst>
      <p:ext uri="{BB962C8B-B14F-4D97-AF65-F5344CB8AC3E}">
        <p14:creationId xmlns:p14="http://schemas.microsoft.com/office/powerpoint/2010/main" val="2674075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936769" y="2007991"/>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9" name="Rectángulo 8"/>
          <p:cNvSpPr/>
          <p:nvPr/>
        </p:nvSpPr>
        <p:spPr>
          <a:xfrm>
            <a:off x="3764007" y="2011594"/>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Atender a NNA sobre el caso</a:t>
            </a:r>
          </a:p>
        </p:txBody>
      </p:sp>
      <p:sp>
        <p:nvSpPr>
          <p:cNvPr id="10" name="Rectángulo 9"/>
          <p:cNvSpPr/>
          <p:nvPr/>
        </p:nvSpPr>
        <p:spPr>
          <a:xfrm>
            <a:off x="3764007" y="332709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al padre, madre o tutor</a:t>
            </a:r>
          </a:p>
        </p:txBody>
      </p:sp>
      <p:sp>
        <p:nvSpPr>
          <p:cNvPr id="11" name="Elipse 10"/>
          <p:cNvSpPr/>
          <p:nvPr/>
        </p:nvSpPr>
        <p:spPr>
          <a:xfrm>
            <a:off x="10733" y="1830210"/>
            <a:ext cx="1674374" cy="8549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INCIDENCIA</a:t>
            </a:r>
          </a:p>
        </p:txBody>
      </p:sp>
      <p:sp>
        <p:nvSpPr>
          <p:cNvPr id="12" name="Rectángulo 11"/>
          <p:cNvSpPr/>
          <p:nvPr/>
        </p:nvSpPr>
        <p:spPr>
          <a:xfrm>
            <a:off x="1936769" y="3314938"/>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100"/>
              <a:t>Presentar la denuncia ante las autoridades educativas, judiciales y/o a especializada UIGCEDH en SEPyC</a:t>
            </a:r>
          </a:p>
        </p:txBody>
      </p:sp>
      <p:sp>
        <p:nvSpPr>
          <p:cNvPr id="13" name="Rectángulo 12"/>
          <p:cNvSpPr/>
          <p:nvPr/>
        </p:nvSpPr>
        <p:spPr>
          <a:xfrm>
            <a:off x="0" y="3305351"/>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Retirar al presunto responsable en caso de pertenecer en la comunidad escolar </a:t>
            </a:r>
          </a:p>
        </p:txBody>
      </p:sp>
      <p:sp>
        <p:nvSpPr>
          <p:cNvPr id="14" name="Rectángulo 13"/>
          <p:cNvSpPr/>
          <p:nvPr/>
        </p:nvSpPr>
        <p:spPr>
          <a:xfrm>
            <a:off x="-12786" y="461275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Vincular a las familias con las instancias para la protección y ayuda</a:t>
            </a:r>
          </a:p>
        </p:txBody>
      </p:sp>
      <p:sp>
        <p:nvSpPr>
          <p:cNvPr id="15" name="Rectángulo 14"/>
          <p:cNvSpPr/>
          <p:nvPr/>
        </p:nvSpPr>
        <p:spPr>
          <a:xfrm>
            <a:off x="1937063" y="461229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Elaborar el acta de hechos</a:t>
            </a:r>
          </a:p>
        </p:txBody>
      </p:sp>
      <p:cxnSp>
        <p:nvCxnSpPr>
          <p:cNvPr id="16" name="Conector recto de flecha 15"/>
          <p:cNvCxnSpPr/>
          <p:nvPr/>
        </p:nvCxnSpPr>
        <p:spPr>
          <a:xfrm>
            <a:off x="1719049" y="2222689"/>
            <a:ext cx="256698" cy="6995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7" name="Conector recto de flecha 16"/>
          <p:cNvCxnSpPr>
            <a:stCxn id="7" idx="3"/>
            <a:endCxn id="9" idx="1"/>
          </p:cNvCxnSpPr>
          <p:nvPr/>
        </p:nvCxnSpPr>
        <p:spPr>
          <a:xfrm>
            <a:off x="3585265" y="2413676"/>
            <a:ext cx="178742" cy="360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8" name="Conector recto de flecha 17"/>
          <p:cNvCxnSpPr>
            <a:stCxn id="9" idx="2"/>
            <a:endCxn id="10" idx="0"/>
          </p:cNvCxnSpPr>
          <p:nvPr/>
        </p:nvCxnSpPr>
        <p:spPr>
          <a:xfrm>
            <a:off x="4588255" y="2822963"/>
            <a:ext cx="0" cy="50412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9" name="Conector recto de flecha 18"/>
          <p:cNvCxnSpPr>
            <a:stCxn id="10" idx="1"/>
            <a:endCxn id="12" idx="3"/>
          </p:cNvCxnSpPr>
          <p:nvPr/>
        </p:nvCxnSpPr>
        <p:spPr>
          <a:xfrm flipH="1" flipV="1">
            <a:off x="3585265" y="3720623"/>
            <a:ext cx="178742" cy="1215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stCxn id="12" idx="1"/>
            <a:endCxn id="13" idx="3"/>
          </p:cNvCxnSpPr>
          <p:nvPr/>
        </p:nvCxnSpPr>
        <p:spPr>
          <a:xfrm flipH="1" flipV="1">
            <a:off x="1648496" y="3711036"/>
            <a:ext cx="288273" cy="958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13" idx="2"/>
            <a:endCxn id="14" idx="0"/>
          </p:cNvCxnSpPr>
          <p:nvPr/>
        </p:nvCxnSpPr>
        <p:spPr>
          <a:xfrm flipH="1">
            <a:off x="811462" y="4116720"/>
            <a:ext cx="12786" cy="49603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2" name="Conector recto de flecha 21"/>
          <p:cNvCxnSpPr>
            <a:stCxn id="14" idx="3"/>
            <a:endCxn id="15" idx="1"/>
          </p:cNvCxnSpPr>
          <p:nvPr/>
        </p:nvCxnSpPr>
        <p:spPr>
          <a:xfrm flipV="1">
            <a:off x="1635710" y="5017984"/>
            <a:ext cx="301353" cy="458"/>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4" name="Conector recto de flecha 23"/>
          <p:cNvCxnSpPr>
            <a:stCxn id="15" idx="3"/>
          </p:cNvCxnSpPr>
          <p:nvPr/>
        </p:nvCxnSpPr>
        <p:spPr>
          <a:xfrm>
            <a:off x="3585560" y="5017983"/>
            <a:ext cx="294063"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6" name="Conector recto de flecha 25"/>
          <p:cNvCxnSpPr/>
          <p:nvPr/>
        </p:nvCxnSpPr>
        <p:spPr>
          <a:xfrm flipH="1">
            <a:off x="4588255" y="5521515"/>
            <a:ext cx="448" cy="186558"/>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7" name="CuadroTexto 26"/>
          <p:cNvSpPr txBox="1"/>
          <p:nvPr/>
        </p:nvSpPr>
        <p:spPr>
          <a:xfrm>
            <a:off x="38637" y="626383"/>
            <a:ext cx="9105363" cy="677108"/>
          </a:xfrm>
          <a:prstGeom prst="rect">
            <a:avLst/>
          </a:prstGeom>
          <a:noFill/>
        </p:spPr>
        <p:txBody>
          <a:bodyPr wrap="square" rtlCol="0">
            <a:spAutoFit/>
          </a:bodyPr>
          <a:lstStyle/>
          <a:p>
            <a:pPr algn="ctr"/>
            <a:r>
              <a:rPr lang="es-MX" sz="2000" b="1" dirty="0">
                <a:solidFill>
                  <a:srgbClr val="F852FC"/>
                </a:solidFill>
              </a:rPr>
              <a:t>PROTOCOLO DE ACTUACIÓN EN CASO DE ABUSO SEXUAL </a:t>
            </a:r>
          </a:p>
          <a:p>
            <a:pPr algn="ctr"/>
            <a:r>
              <a:rPr lang="es-MX" b="1" dirty="0">
                <a:solidFill>
                  <a:srgbClr val="0070C0"/>
                </a:solidFill>
              </a:rPr>
              <a:t>SOSPECHA Y CASO NOTIFICADO</a:t>
            </a:r>
          </a:p>
        </p:txBody>
      </p:sp>
      <p:sp>
        <p:nvSpPr>
          <p:cNvPr id="28" name="Elipse 27"/>
          <p:cNvSpPr/>
          <p:nvPr/>
        </p:nvSpPr>
        <p:spPr>
          <a:xfrm>
            <a:off x="3772594" y="5823092"/>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9" name="Rectángulo 28"/>
          <p:cNvSpPr/>
          <p:nvPr/>
        </p:nvSpPr>
        <p:spPr>
          <a:xfrm>
            <a:off x="3862788" y="459012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Colaborar con la instancia correspondiente</a:t>
            </a:r>
          </a:p>
        </p:txBody>
      </p:sp>
      <p:sp>
        <p:nvSpPr>
          <p:cNvPr id="30" name="Rectángulo 29"/>
          <p:cNvSpPr/>
          <p:nvPr/>
        </p:nvSpPr>
        <p:spPr>
          <a:xfrm>
            <a:off x="5627151" y="2007991"/>
            <a:ext cx="3406013" cy="2556597"/>
          </a:xfrm>
          <a:prstGeom prst="rect">
            <a:avLst/>
          </a:prstGeom>
          <a:ln w="12700">
            <a:solidFill>
              <a:schemeClr val="accent1"/>
            </a:solidFill>
            <a:prstDash val="dash"/>
          </a:ln>
        </p:spPr>
        <p:txBody>
          <a:bodyPr wrap="square">
            <a:spAutoFit/>
          </a:bodyPr>
          <a:lstStyle/>
          <a:p>
            <a:pPr>
              <a:lnSpc>
                <a:spcPct val="115000"/>
              </a:lnSpc>
              <a:spcAft>
                <a:spcPts val="1000"/>
              </a:spcAft>
              <a:tabLst>
                <a:tab pos="2486025" algn="l"/>
              </a:tabLst>
            </a:pPr>
            <a:r>
              <a:rPr lang="es-MX" sz="1200" b="1">
                <a:latin typeface="Calibri" panose="020F0502020204030204" pitchFamily="34" charset="0"/>
                <a:ea typeface="Calibri" panose="020F0502020204030204" pitchFamily="34" charset="0"/>
                <a:cs typeface="Times New Roman" panose="02020603050405020304" pitchFamily="18" charset="0"/>
              </a:rPr>
              <a:t>INDICADORES ESPECÍFICOS DE RIESGO</a:t>
            </a:r>
            <a:endParaRPr lang="es-MX" sz="1100" b="1">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200">
                <a:latin typeface="Calibri" panose="020F0502020204030204" pitchFamily="34" charset="0"/>
                <a:ea typeface="Calibri" panose="020F0502020204030204" pitchFamily="34" charset="0"/>
                <a:cs typeface="Times New Roman" panose="02020603050405020304" pitchFamily="18" charset="0"/>
              </a:rPr>
              <a:t>MOLESTIAS EVIDENTES O VERBALIZADAS EN GENITALES</a:t>
            </a:r>
            <a:endParaRPr lang="es-MX" sz="1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200">
                <a:latin typeface="Calibri" panose="020F0502020204030204" pitchFamily="34" charset="0"/>
                <a:ea typeface="Calibri" panose="020F0502020204030204" pitchFamily="34" charset="0"/>
                <a:cs typeface="Times New Roman" panose="02020603050405020304" pitchFamily="18" charset="0"/>
              </a:rPr>
              <a:t>DIFICULTAD PARA CAMINAR O SENTARSE.</a:t>
            </a:r>
            <a:endParaRPr lang="es-MX" sz="1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200">
                <a:latin typeface="Calibri" panose="020F0502020204030204" pitchFamily="34" charset="0"/>
                <a:ea typeface="Calibri" panose="020F0502020204030204" pitchFamily="34" charset="0"/>
                <a:cs typeface="Times New Roman" panose="02020603050405020304" pitchFamily="18" charset="0"/>
              </a:rPr>
              <a:t>SENSIBILIDAD EXTREMA AL CONTACTO FÍSICO.</a:t>
            </a:r>
            <a:endParaRPr lang="es-MX" sz="1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200">
                <a:latin typeface="Calibri" panose="020F0502020204030204" pitchFamily="34" charset="0"/>
                <a:ea typeface="Calibri" panose="020F0502020204030204" pitchFamily="34" charset="0"/>
                <a:cs typeface="Times New Roman" panose="02020603050405020304" pitchFamily="18" charset="0"/>
              </a:rPr>
              <a:t>MIEDO A QUEDARSE A SOLAS CON UNA PERSONA.</a:t>
            </a:r>
            <a:endParaRPr lang="es-MX" sz="1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200">
                <a:latin typeface="Calibri" panose="020F0502020204030204" pitchFamily="34" charset="0"/>
                <a:ea typeface="Calibri" panose="020F0502020204030204" pitchFamily="34" charset="0"/>
                <a:cs typeface="Times New Roman" panose="02020603050405020304" pitchFamily="18" charset="0"/>
              </a:rPr>
              <a:t>ESCRIBE, DIBUJA, JUEGA O SUEÑA CON IMÁGENES ATEMORIZANTES O SEXUALES.</a:t>
            </a:r>
            <a:endParaRPr lang="es-MX" sz="1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tabLst>
                <a:tab pos="2486025" algn="l"/>
              </a:tabLst>
            </a:pPr>
            <a:r>
              <a:rPr lang="es-MX" sz="1200">
                <a:latin typeface="Calibri" panose="020F0502020204030204" pitchFamily="34" charset="0"/>
                <a:ea typeface="Calibri" panose="020F0502020204030204" pitchFamily="34" charset="0"/>
                <a:cs typeface="Times New Roman" panose="02020603050405020304" pitchFamily="18" charset="0"/>
              </a:rPr>
              <a:t>FORZAR A OTRAS PERSONAS A REALIZAR JUEGOS SEXUALES.</a:t>
            </a:r>
            <a:endParaRPr lang="es-MX" sz="1100">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ángulo redondeado 32">
            <a:hlinkClick r:id="rId2" action="ppaction://hlinksldjump"/>
          </p:cNvPr>
          <p:cNvSpPr/>
          <p:nvPr/>
        </p:nvSpPr>
        <p:spPr>
          <a:xfrm>
            <a:off x="6573577" y="5850395"/>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4" name="Rectángulo redondeado 33">
            <a:hlinkClick r:id="rId3" action="ppaction://hlinksldjump"/>
          </p:cNvPr>
          <p:cNvSpPr/>
          <p:nvPr/>
        </p:nvSpPr>
        <p:spPr>
          <a:xfrm>
            <a:off x="6525766" y="5013411"/>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32"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53020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89184" y="609890"/>
            <a:ext cx="9105363" cy="677108"/>
          </a:xfrm>
          <a:prstGeom prst="rect">
            <a:avLst/>
          </a:prstGeom>
          <a:noFill/>
        </p:spPr>
        <p:txBody>
          <a:bodyPr wrap="square" rtlCol="0">
            <a:spAutoFit/>
          </a:bodyPr>
          <a:lstStyle/>
          <a:p>
            <a:pPr algn="ctr"/>
            <a:r>
              <a:rPr lang="es-MX" sz="2000" b="1" dirty="0">
                <a:solidFill>
                  <a:srgbClr val="F852FC"/>
                </a:solidFill>
              </a:rPr>
              <a:t>PROTOCOLO DE ACTUACIÓN EN CASO DE ACOSO ESCOLAR</a:t>
            </a:r>
            <a:r>
              <a:rPr lang="es-MX" sz="2000" b="1" dirty="0">
                <a:solidFill>
                  <a:srgbClr val="339966"/>
                </a:solidFill>
              </a:rPr>
              <a:t> </a:t>
            </a:r>
          </a:p>
          <a:p>
            <a:pPr algn="ctr"/>
            <a:r>
              <a:rPr lang="es-MX" b="1" dirty="0">
                <a:solidFill>
                  <a:srgbClr val="0070C0"/>
                </a:solidFill>
              </a:rPr>
              <a:t> FLAGRANCIA Y CASO NOTIFICADO</a:t>
            </a:r>
          </a:p>
        </p:txBody>
      </p:sp>
      <p:sp>
        <p:nvSpPr>
          <p:cNvPr id="9" name="Rectángulo 8"/>
          <p:cNvSpPr/>
          <p:nvPr/>
        </p:nvSpPr>
        <p:spPr>
          <a:xfrm>
            <a:off x="2341807" y="2169744"/>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Informar a dirección</a:t>
            </a:r>
          </a:p>
        </p:txBody>
      </p:sp>
      <p:sp>
        <p:nvSpPr>
          <p:cNvPr id="10" name="Rectángulo 9"/>
          <p:cNvSpPr/>
          <p:nvPr/>
        </p:nvSpPr>
        <p:spPr>
          <a:xfrm>
            <a:off x="4258610" y="2169744"/>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050"/>
              <a:t>Solicitar los servicios de emergencia médicos o de autoridades ministeriales(9-1-1)</a:t>
            </a:r>
          </a:p>
          <a:p>
            <a:pPr algn="ctr"/>
            <a:r>
              <a:rPr lang="es-MX" sz="1050"/>
              <a:t> </a:t>
            </a:r>
            <a:r>
              <a:rPr lang="es-MX" sz="1050" b="1"/>
              <a:t>*De ser necesario</a:t>
            </a:r>
          </a:p>
        </p:txBody>
      </p:sp>
      <p:sp>
        <p:nvSpPr>
          <p:cNvPr id="11" name="Rectángulo 10"/>
          <p:cNvSpPr/>
          <p:nvPr/>
        </p:nvSpPr>
        <p:spPr>
          <a:xfrm>
            <a:off x="4258610" y="348016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050"/>
              <a:t>Escuchar al NNA receptor de acoso y al generador de acoso de manera individual</a:t>
            </a:r>
          </a:p>
        </p:txBody>
      </p:sp>
      <p:sp>
        <p:nvSpPr>
          <p:cNvPr id="12" name="Elipse 11"/>
          <p:cNvSpPr/>
          <p:nvPr/>
        </p:nvSpPr>
        <p:spPr>
          <a:xfrm>
            <a:off x="0" y="2105349"/>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13" name="Rectángulo 12"/>
          <p:cNvSpPr/>
          <p:nvPr/>
        </p:nvSpPr>
        <p:spPr>
          <a:xfrm>
            <a:off x="2341807" y="348016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Informar al padre, madre o tutor</a:t>
            </a:r>
          </a:p>
        </p:txBody>
      </p:sp>
      <p:sp>
        <p:nvSpPr>
          <p:cNvPr id="14" name="Rectángulo 13"/>
          <p:cNvSpPr/>
          <p:nvPr/>
        </p:nvSpPr>
        <p:spPr>
          <a:xfrm>
            <a:off x="206061" y="348016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Elaborar el acta de hechos</a:t>
            </a:r>
          </a:p>
        </p:txBody>
      </p:sp>
      <p:sp>
        <p:nvSpPr>
          <p:cNvPr id="15" name="Rectángulo 14"/>
          <p:cNvSpPr/>
          <p:nvPr/>
        </p:nvSpPr>
        <p:spPr>
          <a:xfrm>
            <a:off x="206061" y="476482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Integrar al expediente</a:t>
            </a:r>
          </a:p>
        </p:txBody>
      </p:sp>
      <p:cxnSp>
        <p:nvCxnSpPr>
          <p:cNvPr id="17" name="Conector recto de flecha 16"/>
          <p:cNvCxnSpPr>
            <a:stCxn id="12" idx="6"/>
            <a:endCxn id="9" idx="1"/>
          </p:cNvCxnSpPr>
          <p:nvPr/>
        </p:nvCxnSpPr>
        <p:spPr>
          <a:xfrm>
            <a:off x="1854557" y="2575428"/>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8" name="Conector recto de flecha 17"/>
          <p:cNvCxnSpPr>
            <a:stCxn id="9" idx="3"/>
            <a:endCxn id="10" idx="1"/>
          </p:cNvCxnSpPr>
          <p:nvPr/>
        </p:nvCxnSpPr>
        <p:spPr>
          <a:xfrm>
            <a:off x="3990304" y="2575428"/>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9" name="Conector recto de flecha 18"/>
          <p:cNvCxnSpPr>
            <a:stCxn id="10" idx="2"/>
            <a:endCxn id="11" idx="0"/>
          </p:cNvCxnSpPr>
          <p:nvPr/>
        </p:nvCxnSpPr>
        <p:spPr>
          <a:xfrm>
            <a:off x="5082858" y="2981113"/>
            <a:ext cx="0" cy="49904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stCxn id="11" idx="1"/>
            <a:endCxn id="13" idx="3"/>
          </p:cNvCxnSpPr>
          <p:nvPr/>
        </p:nvCxnSpPr>
        <p:spPr>
          <a:xfrm flipH="1">
            <a:off x="3990304" y="3885846"/>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13" idx="1"/>
            <a:endCxn id="14" idx="3"/>
          </p:cNvCxnSpPr>
          <p:nvPr/>
        </p:nvCxnSpPr>
        <p:spPr>
          <a:xfrm flipH="1">
            <a:off x="1854557" y="3885846"/>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2" name="Conector recto de flecha 21"/>
          <p:cNvCxnSpPr>
            <a:stCxn id="14" idx="2"/>
            <a:endCxn id="15" idx="0"/>
          </p:cNvCxnSpPr>
          <p:nvPr/>
        </p:nvCxnSpPr>
        <p:spPr>
          <a:xfrm>
            <a:off x="1030309" y="4291531"/>
            <a:ext cx="0" cy="47329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3" name="Conector recto de flecha 22"/>
          <p:cNvCxnSpPr>
            <a:stCxn id="15" idx="3"/>
          </p:cNvCxnSpPr>
          <p:nvPr/>
        </p:nvCxnSpPr>
        <p:spPr>
          <a:xfrm>
            <a:off x="1854557" y="5170506"/>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7" name="Elipse 26"/>
          <p:cNvSpPr/>
          <p:nvPr/>
        </p:nvSpPr>
        <p:spPr>
          <a:xfrm>
            <a:off x="4258612" y="4737478"/>
            <a:ext cx="1810930" cy="8644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30" name="Rectángulo 29"/>
          <p:cNvSpPr/>
          <p:nvPr/>
        </p:nvSpPr>
        <p:spPr>
          <a:xfrm>
            <a:off x="6069541" y="1707167"/>
            <a:ext cx="2982834" cy="3264355"/>
          </a:xfrm>
          <a:prstGeom prst="rect">
            <a:avLst/>
          </a:prstGeom>
          <a:ln w="12700">
            <a:solidFill>
              <a:schemeClr val="accent1"/>
            </a:solidFill>
            <a:prstDash val="dash"/>
          </a:ln>
        </p:spPr>
        <p:txBody>
          <a:bodyPr wrap="square">
            <a:spAutoFit/>
          </a:bodyPr>
          <a:lstStyle/>
          <a:p>
            <a:pPr>
              <a:lnSpc>
                <a:spcPct val="115000"/>
              </a:lnSpc>
              <a:spcAft>
                <a:spcPts val="1000"/>
              </a:spcAft>
              <a:tabLst>
                <a:tab pos="2486025" algn="l"/>
              </a:tabLst>
            </a:pPr>
            <a:r>
              <a:rPr lang="es-MX" sz="1050" b="1">
                <a:latin typeface="Calibri" panose="020F0502020204030204" pitchFamily="34" charset="0"/>
                <a:ea typeface="Calibri" panose="020F0502020204030204" pitchFamily="34" charset="0"/>
                <a:cs typeface="Times New Roman" panose="02020603050405020304" pitchFamily="18" charset="0"/>
              </a:rPr>
              <a:t>INDICADORES ESPECÍFICOS DE RIESGO DE AGREDIDOS</a:t>
            </a:r>
            <a:endParaRPr lang="es-MX" sz="1000" b="1">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SE BURLAN, INSULTAN, MOLESTAN, CRITICAN, GRITAN, E IGNORAN A EL/ELLA.</a:t>
            </a:r>
            <a:endParaRPr lang="es-MX" sz="10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ES SUJETO DE DISCRIMINACIÓN, LE PONEN APODOS.</a:t>
            </a:r>
            <a:endParaRPr lang="es-MX" sz="10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LE QUITAN, ESCONDEN Y ROMPEN SUS COSAS.</a:t>
            </a:r>
            <a:endParaRPr lang="es-MX" sz="10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LE CULPAN SIN RAZÓN, PROVOCAN, GOLPEAN Y EMPUJAN.</a:t>
            </a:r>
            <a:endParaRPr lang="es-MX" sz="100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tabLst>
                <a:tab pos="2486025" algn="l"/>
              </a:tabLst>
            </a:pPr>
            <a:r>
              <a:rPr lang="es-MX" sz="1050" b="1">
                <a:latin typeface="Calibri" panose="020F0502020204030204" pitchFamily="34" charset="0"/>
                <a:ea typeface="Calibri" panose="020F0502020204030204" pitchFamily="34" charset="0"/>
                <a:cs typeface="Times New Roman" panose="02020603050405020304" pitchFamily="18" charset="0"/>
              </a:rPr>
              <a:t>INDICADORES ESPECÍFICOS DE RIESGO DE AGRESORES </a:t>
            </a:r>
            <a:endParaRPr lang="es-MX" sz="1000" b="1">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AGREDE VERBALMENTE.</a:t>
            </a:r>
            <a:endParaRPr lang="es-MX" sz="10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DEVALÚA SE BURLA Y GRITA.</a:t>
            </a:r>
            <a:endParaRPr lang="es-MX" sz="10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tabLst>
                <a:tab pos="2486025" algn="l"/>
              </a:tabLst>
            </a:pPr>
            <a:r>
              <a:rPr lang="es-MX" sz="1050">
                <a:latin typeface="Calibri" panose="020F0502020204030204" pitchFamily="34" charset="0"/>
                <a:ea typeface="Calibri" panose="020F0502020204030204" pitchFamily="34" charset="0"/>
                <a:cs typeface="Times New Roman" panose="02020603050405020304" pitchFamily="18" charset="0"/>
              </a:rPr>
              <a:t>PONE APODOS, DISCRIMINA Y AMENAZA.</a:t>
            </a:r>
            <a:endParaRPr lang="es-MX" sz="100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ángulo 25"/>
          <p:cNvSpPr/>
          <p:nvPr/>
        </p:nvSpPr>
        <p:spPr>
          <a:xfrm>
            <a:off x="2372987" y="4764821"/>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En caso de ser necesario, canalizar con la unidad UIGCEDH en SEPyC</a:t>
            </a:r>
          </a:p>
        </p:txBody>
      </p:sp>
      <p:cxnSp>
        <p:nvCxnSpPr>
          <p:cNvPr id="28" name="Conector recto de flecha 27"/>
          <p:cNvCxnSpPr/>
          <p:nvPr/>
        </p:nvCxnSpPr>
        <p:spPr>
          <a:xfrm>
            <a:off x="3996631" y="5207557"/>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1" name="Rectángulo redondeado 30">
            <a:hlinkClick r:id="rId3" action="ppaction://hlinksldjump"/>
          </p:cNvPr>
          <p:cNvSpPr/>
          <p:nvPr/>
        </p:nvSpPr>
        <p:spPr>
          <a:xfrm>
            <a:off x="6402808" y="5989100"/>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2" name="Rectángulo redondeado 31">
            <a:hlinkClick r:id="rId4" action="ppaction://hlinksldjump"/>
          </p:cNvPr>
          <p:cNvSpPr/>
          <p:nvPr/>
        </p:nvSpPr>
        <p:spPr>
          <a:xfrm>
            <a:off x="6402808" y="5180824"/>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4" name="1 Botón de acción: Inicio">
            <a:hlinkClick r:id="rId5"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4081573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824248" y="620040"/>
            <a:ext cx="8420252" cy="954107"/>
          </a:xfrm>
          <a:prstGeom prst="rect">
            <a:avLst/>
          </a:prstGeom>
          <a:noFill/>
        </p:spPr>
        <p:txBody>
          <a:bodyPr wrap="square" rtlCol="0">
            <a:spAutoFit/>
          </a:bodyPr>
          <a:lstStyle/>
          <a:p>
            <a:pPr algn="ctr"/>
            <a:r>
              <a:rPr lang="es-MX" sz="2000" b="1" dirty="0">
                <a:solidFill>
                  <a:srgbClr val="F852FC"/>
                </a:solidFill>
              </a:rPr>
              <a:t>PROTOCOLO DE ACTUACIÓN EN CASO DE MALTRATO INFANTIL</a:t>
            </a:r>
          </a:p>
          <a:p>
            <a:pPr algn="ctr"/>
            <a:r>
              <a:rPr lang="es-MX" b="1" dirty="0">
                <a:solidFill>
                  <a:srgbClr val="0070C0"/>
                </a:solidFill>
              </a:rPr>
              <a:t>FLAGRANCIA, NOTIFICADO Y SOSPECHA</a:t>
            </a:r>
          </a:p>
          <a:p>
            <a:pPr algn="ctr"/>
            <a:endParaRPr lang="es-MX" b="1" dirty="0">
              <a:solidFill>
                <a:srgbClr val="0070C0"/>
              </a:solidFill>
            </a:endParaRPr>
          </a:p>
        </p:txBody>
      </p:sp>
      <p:sp>
        <p:nvSpPr>
          <p:cNvPr id="9" name="Rectángulo 8"/>
          <p:cNvSpPr/>
          <p:nvPr/>
        </p:nvSpPr>
        <p:spPr>
          <a:xfrm>
            <a:off x="1941418" y="222973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10" name="Rectángulo 9"/>
          <p:cNvSpPr/>
          <p:nvPr/>
        </p:nvSpPr>
        <p:spPr>
          <a:xfrm>
            <a:off x="3845342" y="346526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al padre, madre o tutor</a:t>
            </a:r>
          </a:p>
        </p:txBody>
      </p:sp>
      <p:sp>
        <p:nvSpPr>
          <p:cNvPr id="11" name="Rectángulo 10"/>
          <p:cNvSpPr/>
          <p:nvPr/>
        </p:nvSpPr>
        <p:spPr>
          <a:xfrm>
            <a:off x="1941418" y="345782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Vincular a las familias con las instancias</a:t>
            </a:r>
          </a:p>
        </p:txBody>
      </p:sp>
      <p:sp>
        <p:nvSpPr>
          <p:cNvPr id="12" name="Elipse 11"/>
          <p:cNvSpPr/>
          <p:nvPr/>
        </p:nvSpPr>
        <p:spPr>
          <a:xfrm>
            <a:off x="-31517" y="2046942"/>
            <a:ext cx="1648496" cy="99574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INCIDENCIA</a:t>
            </a:r>
          </a:p>
        </p:txBody>
      </p:sp>
      <p:sp>
        <p:nvSpPr>
          <p:cNvPr id="13" name="Rectángulo 12"/>
          <p:cNvSpPr/>
          <p:nvPr/>
        </p:nvSpPr>
        <p:spPr>
          <a:xfrm>
            <a:off x="0" y="344836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Elaborar acta de hechos</a:t>
            </a:r>
          </a:p>
        </p:txBody>
      </p:sp>
      <p:cxnSp>
        <p:nvCxnSpPr>
          <p:cNvPr id="16" name="Conector recto de flecha 15"/>
          <p:cNvCxnSpPr>
            <a:endCxn id="9" idx="1"/>
          </p:cNvCxnSpPr>
          <p:nvPr/>
        </p:nvCxnSpPr>
        <p:spPr>
          <a:xfrm>
            <a:off x="1616979" y="2635420"/>
            <a:ext cx="324439"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19" name="Rectángulo 18"/>
          <p:cNvSpPr/>
          <p:nvPr/>
        </p:nvSpPr>
        <p:spPr>
          <a:xfrm>
            <a:off x="3845342" y="222973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a:t>Solicitar los servicios de emergencia médicos o autoridades ministeriales</a:t>
            </a:r>
          </a:p>
          <a:p>
            <a:pPr algn="ctr"/>
            <a:r>
              <a:rPr lang="es-MX" sz="1100" b="1"/>
              <a:t>*De ser necesario</a:t>
            </a:r>
          </a:p>
        </p:txBody>
      </p:sp>
      <p:cxnSp>
        <p:nvCxnSpPr>
          <p:cNvPr id="20" name="Conector recto de flecha 19"/>
          <p:cNvCxnSpPr>
            <a:stCxn id="9" idx="3"/>
          </p:cNvCxnSpPr>
          <p:nvPr/>
        </p:nvCxnSpPr>
        <p:spPr>
          <a:xfrm>
            <a:off x="3589914" y="2635420"/>
            <a:ext cx="255428"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19" idx="2"/>
            <a:endCxn id="10" idx="0"/>
          </p:cNvCxnSpPr>
          <p:nvPr/>
        </p:nvCxnSpPr>
        <p:spPr>
          <a:xfrm>
            <a:off x="4669590" y="3041105"/>
            <a:ext cx="0" cy="42415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2" name="Conector recto de flecha 21"/>
          <p:cNvCxnSpPr>
            <a:stCxn id="10" idx="1"/>
            <a:endCxn id="11" idx="3"/>
          </p:cNvCxnSpPr>
          <p:nvPr/>
        </p:nvCxnSpPr>
        <p:spPr>
          <a:xfrm flipH="1" flipV="1">
            <a:off x="3589914" y="3863512"/>
            <a:ext cx="255428" cy="743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3" name="Conector recto de flecha 22"/>
          <p:cNvCxnSpPr>
            <a:stCxn id="11" idx="1"/>
            <a:endCxn id="13" idx="3"/>
          </p:cNvCxnSpPr>
          <p:nvPr/>
        </p:nvCxnSpPr>
        <p:spPr>
          <a:xfrm flipH="1" flipV="1">
            <a:off x="1648496" y="3854052"/>
            <a:ext cx="292922" cy="946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4" name="Conector recto de flecha 23"/>
          <p:cNvCxnSpPr>
            <a:stCxn id="13" idx="2"/>
          </p:cNvCxnSpPr>
          <p:nvPr/>
        </p:nvCxnSpPr>
        <p:spPr>
          <a:xfrm>
            <a:off x="824248" y="4259736"/>
            <a:ext cx="0" cy="46987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6" name="Conector recto de flecha 25"/>
          <p:cNvCxnSpPr/>
          <p:nvPr/>
        </p:nvCxnSpPr>
        <p:spPr>
          <a:xfrm>
            <a:off x="1685990" y="5140259"/>
            <a:ext cx="255428"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7" name="Conector recto de flecha 26"/>
          <p:cNvCxnSpPr/>
          <p:nvPr/>
        </p:nvCxnSpPr>
        <p:spPr>
          <a:xfrm>
            <a:off x="2790349" y="5537602"/>
            <a:ext cx="3875" cy="29291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8" name="Elipse 27"/>
          <p:cNvSpPr/>
          <p:nvPr/>
        </p:nvSpPr>
        <p:spPr>
          <a:xfrm>
            <a:off x="1863071" y="5878892"/>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9" name="Rectángulo 28"/>
          <p:cNvSpPr/>
          <p:nvPr/>
        </p:nvSpPr>
        <p:spPr>
          <a:xfrm>
            <a:off x="1985745" y="472623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Integrar expediente y registro del caso</a:t>
            </a:r>
          </a:p>
        </p:txBody>
      </p:sp>
      <p:sp>
        <p:nvSpPr>
          <p:cNvPr id="32" name="Rectángulo 31"/>
          <p:cNvSpPr/>
          <p:nvPr/>
        </p:nvSpPr>
        <p:spPr>
          <a:xfrm>
            <a:off x="6286323" y="2057605"/>
            <a:ext cx="2808723" cy="2361929"/>
          </a:xfrm>
          <a:prstGeom prst="rect">
            <a:avLst/>
          </a:prstGeom>
          <a:ln w="12700">
            <a:solidFill>
              <a:schemeClr val="accent1"/>
            </a:solidFill>
            <a:prstDash val="dash"/>
          </a:ln>
        </p:spPr>
        <p:txBody>
          <a:bodyPr wrap="square">
            <a:spAutoFit/>
          </a:bodyPr>
          <a:lstStyle/>
          <a:p>
            <a:pPr>
              <a:lnSpc>
                <a:spcPct val="115000"/>
              </a:lnSpc>
              <a:spcAft>
                <a:spcPts val="1000"/>
              </a:spcAft>
            </a:pPr>
            <a:r>
              <a:rPr lang="es-MX" sz="1100" b="1">
                <a:latin typeface="Calibri" panose="020F0502020204030204" pitchFamily="34" charset="0"/>
                <a:ea typeface="Calibri" panose="020F0502020204030204" pitchFamily="34" charset="0"/>
                <a:cs typeface="Times New Roman" panose="02020603050405020304" pitchFamily="18" charset="0"/>
              </a:rPr>
              <a:t>INDICADORES DE RIESGO </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DIFICULTADES EN LA INTEGRACION DE GRUPOS DE IGUALES.</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NEGARSE A IR O PERMANECER EN LA ESCUELA.</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FÍSICOS (HERIDAS VISIBLES).</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CAUTELA O RECHAZO AL CONTACTO FÍSICO CON ADULTOS EN LA ESCUELA.</a:t>
            </a:r>
          </a:p>
          <a:p>
            <a:pPr marL="342900" indent="-342900">
              <a:lnSpc>
                <a:spcPct val="115000"/>
              </a:lnSpc>
              <a:spcAft>
                <a:spcPts val="1000"/>
              </a:spcAft>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CONDUCTAS NO “ESPERADAS” O DIFICILES DE COMPRENDER PARA QUIEN OBSERVA.</a:t>
            </a:r>
          </a:p>
        </p:txBody>
      </p:sp>
      <p:sp>
        <p:nvSpPr>
          <p:cNvPr id="33" name="Rectángulo 32"/>
          <p:cNvSpPr/>
          <p:nvPr/>
        </p:nvSpPr>
        <p:spPr>
          <a:xfrm>
            <a:off x="-6833" y="4784586"/>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050"/>
              <a:t>Informar a la Unidad de apoyo en UIGCEDH</a:t>
            </a:r>
          </a:p>
          <a:p>
            <a:pPr algn="ctr"/>
            <a:r>
              <a:rPr lang="es-MX" sz="1050"/>
              <a:t>(en coordinación con contraloría interna, Unidad de Asuntos Jurídicos)</a:t>
            </a:r>
          </a:p>
        </p:txBody>
      </p:sp>
      <p:sp>
        <p:nvSpPr>
          <p:cNvPr id="31" name="Rectángulo redondeado 30">
            <a:hlinkClick r:id="rId2" action="ppaction://hlinksldjump"/>
          </p:cNvPr>
          <p:cNvSpPr/>
          <p:nvPr/>
        </p:nvSpPr>
        <p:spPr>
          <a:xfrm>
            <a:off x="6348155" y="5631560"/>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4" name="Rectángulo redondeado 33">
            <a:hlinkClick r:id="rId3" action="ppaction://hlinksldjump"/>
          </p:cNvPr>
          <p:cNvSpPr/>
          <p:nvPr/>
        </p:nvSpPr>
        <p:spPr>
          <a:xfrm>
            <a:off x="6300344" y="4842940"/>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5"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939388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449481" y="2541918"/>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9" name="Rectángulo 8"/>
          <p:cNvSpPr/>
          <p:nvPr/>
        </p:nvSpPr>
        <p:spPr>
          <a:xfrm>
            <a:off x="4366284" y="2541918"/>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Solicitar los servicios de emergencia médicos o autoridades ministeriales</a:t>
            </a:r>
          </a:p>
        </p:txBody>
      </p:sp>
      <p:sp>
        <p:nvSpPr>
          <p:cNvPr id="10" name="Rectángulo 9"/>
          <p:cNvSpPr/>
          <p:nvPr/>
        </p:nvSpPr>
        <p:spPr>
          <a:xfrm>
            <a:off x="4366284" y="385233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Elaborar acta de hechos</a:t>
            </a:r>
          </a:p>
        </p:txBody>
      </p:sp>
      <p:sp>
        <p:nvSpPr>
          <p:cNvPr id="11" name="Elipse 10"/>
          <p:cNvSpPr/>
          <p:nvPr/>
        </p:nvSpPr>
        <p:spPr>
          <a:xfrm>
            <a:off x="107674" y="2477523"/>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cxnSp>
        <p:nvCxnSpPr>
          <p:cNvPr id="15" name="Conector recto de flecha 14"/>
          <p:cNvCxnSpPr>
            <a:stCxn id="11" idx="6"/>
            <a:endCxn id="7" idx="1"/>
          </p:cNvCxnSpPr>
          <p:nvPr/>
        </p:nvCxnSpPr>
        <p:spPr>
          <a:xfrm>
            <a:off x="1962231" y="2947602"/>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6" name="Conector recto de flecha 15"/>
          <p:cNvCxnSpPr>
            <a:stCxn id="7" idx="3"/>
            <a:endCxn id="9" idx="1"/>
          </p:cNvCxnSpPr>
          <p:nvPr/>
        </p:nvCxnSpPr>
        <p:spPr>
          <a:xfrm>
            <a:off x="4097978" y="2947602"/>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7" name="Conector recto de flecha 16"/>
          <p:cNvCxnSpPr>
            <a:stCxn id="9" idx="2"/>
            <a:endCxn id="10" idx="0"/>
          </p:cNvCxnSpPr>
          <p:nvPr/>
        </p:nvCxnSpPr>
        <p:spPr>
          <a:xfrm>
            <a:off x="5190532" y="3353287"/>
            <a:ext cx="0" cy="49904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9" name="Conector recto de flecha 18"/>
          <p:cNvCxnSpPr/>
          <p:nvPr/>
        </p:nvCxnSpPr>
        <p:spPr>
          <a:xfrm flipH="1" flipV="1">
            <a:off x="4097978" y="4272535"/>
            <a:ext cx="268307"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p:nvPr/>
        </p:nvCxnSpPr>
        <p:spPr>
          <a:xfrm>
            <a:off x="1195524" y="4668800"/>
            <a:ext cx="0" cy="47329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3" name="CuadroTexto 22"/>
          <p:cNvSpPr txBox="1"/>
          <p:nvPr/>
        </p:nvSpPr>
        <p:spPr>
          <a:xfrm>
            <a:off x="436861" y="651303"/>
            <a:ext cx="9105363" cy="954107"/>
          </a:xfrm>
          <a:prstGeom prst="rect">
            <a:avLst/>
          </a:prstGeom>
          <a:noFill/>
        </p:spPr>
        <p:txBody>
          <a:bodyPr wrap="square" rtlCol="0">
            <a:spAutoFit/>
          </a:bodyPr>
          <a:lstStyle/>
          <a:p>
            <a:pPr algn="ctr"/>
            <a:r>
              <a:rPr lang="es-MX" sz="2000" b="1" dirty="0">
                <a:solidFill>
                  <a:srgbClr val="F852FC"/>
                </a:solidFill>
              </a:rPr>
              <a:t>PROTOCOLO DE ACTUACIÓN EN CASO DE MALTRATO INFANTIL</a:t>
            </a:r>
          </a:p>
          <a:p>
            <a:pPr algn="ctr"/>
            <a:r>
              <a:rPr lang="es-MX" b="1" dirty="0">
                <a:solidFill>
                  <a:srgbClr val="0070C0"/>
                </a:solidFill>
              </a:rPr>
              <a:t>FUERA DEL PLANTEL ESCOLAR</a:t>
            </a:r>
          </a:p>
          <a:p>
            <a:pPr algn="ctr"/>
            <a:endParaRPr lang="es-MX" b="1" dirty="0">
              <a:solidFill>
                <a:srgbClr val="0070C0"/>
              </a:solidFill>
            </a:endParaRPr>
          </a:p>
        </p:txBody>
      </p:sp>
      <p:sp>
        <p:nvSpPr>
          <p:cNvPr id="27" name="Elipse 26"/>
          <p:cNvSpPr/>
          <p:nvPr/>
        </p:nvSpPr>
        <p:spPr>
          <a:xfrm>
            <a:off x="268245" y="5160926"/>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8" name="Rectángulo 27"/>
          <p:cNvSpPr/>
          <p:nvPr/>
        </p:nvSpPr>
        <p:spPr>
          <a:xfrm>
            <a:off x="371276" y="387626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Integrar expediente y registro del caso</a:t>
            </a:r>
          </a:p>
        </p:txBody>
      </p:sp>
      <p:sp>
        <p:nvSpPr>
          <p:cNvPr id="32" name="Rectángulo 31"/>
          <p:cNvSpPr/>
          <p:nvPr/>
        </p:nvSpPr>
        <p:spPr>
          <a:xfrm>
            <a:off x="6301041" y="1964397"/>
            <a:ext cx="2724007" cy="2386827"/>
          </a:xfrm>
          <a:prstGeom prst="rect">
            <a:avLst/>
          </a:prstGeom>
          <a:ln w="12700">
            <a:solidFill>
              <a:schemeClr val="accent1"/>
            </a:solidFill>
            <a:prstDash val="dash"/>
          </a:ln>
        </p:spPr>
        <p:txBody>
          <a:bodyPr wrap="square">
            <a:spAutoFit/>
          </a:bodyPr>
          <a:lstStyle/>
          <a:p>
            <a:pPr>
              <a:lnSpc>
                <a:spcPct val="115000"/>
              </a:lnSpc>
              <a:spcAft>
                <a:spcPts val="1000"/>
              </a:spcAft>
            </a:pPr>
            <a:r>
              <a:rPr lang="es-MX" sz="1100" b="1">
                <a:latin typeface="Calibri" panose="020F0502020204030204" pitchFamily="34" charset="0"/>
                <a:ea typeface="Calibri" panose="020F0502020204030204" pitchFamily="34" charset="0"/>
                <a:cs typeface="Times New Roman" panose="02020603050405020304" pitchFamily="18" charset="0"/>
              </a:rPr>
              <a:t>INDICADORES DE RIESGO </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DIFICULTADES EN LA INTEGRACION DE GRUPOS DE IGUALES.</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NEGARSE A IR O PERMANECER EN LA ESCUELA.</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FÍSICOS (HERIDAS VISIBLES).</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CAUTELA O RECHAZO AL CONTACTO FÍSICO CON ADULTOS EN LA ESCUELA.</a:t>
            </a:r>
          </a:p>
          <a:p>
            <a:pPr marL="342900" indent="-342900">
              <a:lnSpc>
                <a:spcPct val="115000"/>
              </a:lnSpc>
              <a:spcAft>
                <a:spcPts val="1000"/>
              </a:spcAft>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CONDUCTAS NO “ESPERADAS” O DIFICILES DE COMPRENDER PARA QUIEN OBSERVA.</a:t>
            </a:r>
          </a:p>
        </p:txBody>
      </p:sp>
      <p:sp>
        <p:nvSpPr>
          <p:cNvPr id="25" name="Rectángulo 24"/>
          <p:cNvSpPr/>
          <p:nvPr/>
        </p:nvSpPr>
        <p:spPr>
          <a:xfrm>
            <a:off x="2449481" y="3866850"/>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050"/>
              <a:t>Informar a la Unidad de apoyo UIGCEDH</a:t>
            </a:r>
          </a:p>
          <a:p>
            <a:pPr algn="ctr"/>
            <a:r>
              <a:rPr lang="es-MX" sz="1050"/>
              <a:t>(en coordinación con contraloría interna, Unidad de Asuntos Jurídicos)</a:t>
            </a:r>
          </a:p>
        </p:txBody>
      </p:sp>
      <p:cxnSp>
        <p:nvCxnSpPr>
          <p:cNvPr id="29" name="Conector recto de flecha 28"/>
          <p:cNvCxnSpPr>
            <a:stCxn id="25" idx="1"/>
            <a:endCxn id="28" idx="3"/>
          </p:cNvCxnSpPr>
          <p:nvPr/>
        </p:nvCxnSpPr>
        <p:spPr>
          <a:xfrm flipH="1">
            <a:off x="2019773" y="4272535"/>
            <a:ext cx="429709" cy="941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2" name="Rectángulo redondeado 21">
            <a:hlinkClick r:id="rId2" action="ppaction://hlinksldjump"/>
          </p:cNvPr>
          <p:cNvSpPr/>
          <p:nvPr/>
        </p:nvSpPr>
        <p:spPr>
          <a:xfrm>
            <a:off x="6454625" y="6032594"/>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24" name="Rectángulo redondeado 23">
            <a:hlinkClick r:id="rId3" action="ppaction://hlinksldjump"/>
          </p:cNvPr>
          <p:cNvSpPr/>
          <p:nvPr/>
        </p:nvSpPr>
        <p:spPr>
          <a:xfrm>
            <a:off x="6454625" y="5038542"/>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6"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5638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341807" y="1926181"/>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9" name="Rectángulo 8"/>
          <p:cNvSpPr/>
          <p:nvPr/>
        </p:nvSpPr>
        <p:spPr>
          <a:xfrm>
            <a:off x="2269324" y="323311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050"/>
              <a:t>De ser posible intente hablar con la NNA, para atender sus razones y solicitarle que entregue el arma</a:t>
            </a:r>
          </a:p>
        </p:txBody>
      </p:sp>
      <p:sp>
        <p:nvSpPr>
          <p:cNvPr id="10" name="Rectángulo 9"/>
          <p:cNvSpPr/>
          <p:nvPr/>
        </p:nvSpPr>
        <p:spPr>
          <a:xfrm>
            <a:off x="234675" y="448525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Reciba y explique la situación a las autoridades competentes</a:t>
            </a:r>
          </a:p>
        </p:txBody>
      </p:sp>
      <p:sp>
        <p:nvSpPr>
          <p:cNvPr id="11" name="Elipse 10"/>
          <p:cNvSpPr/>
          <p:nvPr/>
        </p:nvSpPr>
        <p:spPr>
          <a:xfrm>
            <a:off x="0" y="1861786"/>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13" name="Rectángulo 12"/>
          <p:cNvSpPr/>
          <p:nvPr/>
        </p:nvSpPr>
        <p:spPr>
          <a:xfrm>
            <a:off x="2387959" y="448436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Levante un acta de hechos</a:t>
            </a:r>
          </a:p>
        </p:txBody>
      </p:sp>
      <p:cxnSp>
        <p:nvCxnSpPr>
          <p:cNvPr id="15" name="Conector recto de flecha 14"/>
          <p:cNvCxnSpPr>
            <a:stCxn id="11" idx="6"/>
            <a:endCxn id="7" idx="1"/>
          </p:cNvCxnSpPr>
          <p:nvPr/>
        </p:nvCxnSpPr>
        <p:spPr>
          <a:xfrm>
            <a:off x="1854557" y="2331865"/>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17" name="Elipse 16"/>
          <p:cNvSpPr/>
          <p:nvPr/>
        </p:nvSpPr>
        <p:spPr>
          <a:xfrm>
            <a:off x="4523706" y="4420861"/>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18" name="Rectángulo 17"/>
          <p:cNvSpPr/>
          <p:nvPr/>
        </p:nvSpPr>
        <p:spPr>
          <a:xfrm>
            <a:off x="4245731" y="1926181"/>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a:t>Llame al 9-1-1 y aplique código y protocolo de llamada para presencia de arma</a:t>
            </a:r>
          </a:p>
        </p:txBody>
      </p:sp>
      <p:cxnSp>
        <p:nvCxnSpPr>
          <p:cNvPr id="19" name="Conector recto de flecha 18"/>
          <p:cNvCxnSpPr>
            <a:stCxn id="7" idx="3"/>
            <a:endCxn id="18" idx="1"/>
          </p:cNvCxnSpPr>
          <p:nvPr/>
        </p:nvCxnSpPr>
        <p:spPr>
          <a:xfrm>
            <a:off x="3990303" y="2331865"/>
            <a:ext cx="255428"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stCxn id="18" idx="2"/>
            <a:endCxn id="25" idx="0"/>
          </p:cNvCxnSpPr>
          <p:nvPr/>
        </p:nvCxnSpPr>
        <p:spPr>
          <a:xfrm>
            <a:off x="5069979" y="2737550"/>
            <a:ext cx="0" cy="46391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p:nvPr/>
        </p:nvCxnSpPr>
        <p:spPr>
          <a:xfrm flipH="1" flipV="1">
            <a:off x="1900710" y="3609492"/>
            <a:ext cx="371339" cy="3516"/>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2" name="Conector recto de flecha 21"/>
          <p:cNvCxnSpPr/>
          <p:nvPr/>
        </p:nvCxnSpPr>
        <p:spPr>
          <a:xfrm flipH="1">
            <a:off x="3892326" y="3630691"/>
            <a:ext cx="371339" cy="351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3" name="Conector recto de flecha 22"/>
          <p:cNvCxnSpPr/>
          <p:nvPr/>
        </p:nvCxnSpPr>
        <p:spPr>
          <a:xfrm>
            <a:off x="998819" y="4012838"/>
            <a:ext cx="0" cy="46987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4" name="Conector recto de flecha 23"/>
          <p:cNvCxnSpPr>
            <a:stCxn id="13" idx="3"/>
          </p:cNvCxnSpPr>
          <p:nvPr/>
        </p:nvCxnSpPr>
        <p:spPr>
          <a:xfrm>
            <a:off x="4036455" y="4890050"/>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8" name="CuadroTexto 27"/>
          <p:cNvSpPr txBox="1"/>
          <p:nvPr/>
        </p:nvSpPr>
        <p:spPr>
          <a:xfrm>
            <a:off x="558337" y="572533"/>
            <a:ext cx="9105363" cy="984885"/>
          </a:xfrm>
          <a:prstGeom prst="rect">
            <a:avLst/>
          </a:prstGeom>
          <a:noFill/>
        </p:spPr>
        <p:txBody>
          <a:bodyPr wrap="square" rtlCol="0">
            <a:spAutoFit/>
          </a:bodyPr>
          <a:lstStyle/>
          <a:p>
            <a:pPr algn="ctr"/>
            <a:r>
              <a:rPr lang="es-MX" sz="2000" b="1" dirty="0">
                <a:solidFill>
                  <a:srgbClr val="F852FC"/>
                </a:solidFill>
              </a:rPr>
              <a:t>PROTOCOLO DE ACTUACIÓN EN CASO DE DETECCION DE </a:t>
            </a:r>
          </a:p>
          <a:p>
            <a:pPr algn="ctr"/>
            <a:r>
              <a:rPr lang="es-MX" sz="2000" b="1" dirty="0">
                <a:solidFill>
                  <a:srgbClr val="F852FC"/>
                </a:solidFill>
              </a:rPr>
              <a:t>ARMAS DE FUEGO EN ESCUELA</a:t>
            </a:r>
          </a:p>
          <a:p>
            <a:pPr algn="ctr"/>
            <a:endParaRPr lang="es-MX" b="1" dirty="0">
              <a:solidFill>
                <a:srgbClr val="0070C0"/>
              </a:solidFill>
            </a:endParaRPr>
          </a:p>
        </p:txBody>
      </p:sp>
      <p:sp>
        <p:nvSpPr>
          <p:cNvPr id="3" name="Rectángulo 2"/>
          <p:cNvSpPr/>
          <p:nvPr/>
        </p:nvSpPr>
        <p:spPr>
          <a:xfrm>
            <a:off x="111606" y="5853754"/>
            <a:ext cx="6068389" cy="1046440"/>
          </a:xfrm>
          <a:prstGeom prst="rect">
            <a:avLst/>
          </a:prstGeom>
        </p:spPr>
        <p:txBody>
          <a:bodyPr wrap="square">
            <a:spAutoFit/>
          </a:bodyPr>
          <a:lstStyle/>
          <a:p>
            <a:pPr algn="ctr"/>
            <a:r>
              <a:rPr lang="es-MX" sz="1600" b="1"/>
              <a:t>Nota Importante: </a:t>
            </a:r>
          </a:p>
          <a:p>
            <a:pPr algn="ctr"/>
            <a:r>
              <a:rPr lang="es-MX" sz="1600"/>
              <a:t>*Considere todas las armas como si estuvieran siempre cargadas </a:t>
            </a:r>
          </a:p>
          <a:p>
            <a:pPr algn="ctr"/>
            <a:r>
              <a:rPr lang="es-MX" sz="1600"/>
              <a:t>*No permita que otras personas se acerquen al portador del arma</a:t>
            </a:r>
          </a:p>
          <a:p>
            <a:pPr algn="ctr"/>
            <a:endParaRPr lang="es-MX" sz="1400"/>
          </a:p>
        </p:txBody>
      </p:sp>
      <p:sp>
        <p:nvSpPr>
          <p:cNvPr id="29" name="Rectángulo 28"/>
          <p:cNvSpPr/>
          <p:nvPr/>
        </p:nvSpPr>
        <p:spPr>
          <a:xfrm>
            <a:off x="6086690" y="2027567"/>
            <a:ext cx="3024144" cy="2182136"/>
          </a:xfrm>
          <a:prstGeom prst="rect">
            <a:avLst/>
          </a:prstGeom>
          <a:ln w="12700">
            <a:solidFill>
              <a:schemeClr val="accent1"/>
            </a:solidFill>
            <a:prstDash val="dash"/>
          </a:ln>
        </p:spPr>
        <p:txBody>
          <a:bodyPr wrap="square">
            <a:spAutoFit/>
          </a:bodyPr>
          <a:lstStyle/>
          <a:p>
            <a:pPr>
              <a:lnSpc>
                <a:spcPct val="115000"/>
              </a:lnSpc>
              <a:spcAft>
                <a:spcPts val="1000"/>
              </a:spcAft>
            </a:pPr>
            <a:r>
              <a:rPr lang="es-MX" sz="1200" b="1">
                <a:latin typeface="Calibri" panose="020F0502020204030204" pitchFamily="34" charset="0"/>
                <a:ea typeface="Calibri" panose="020F0502020204030204" pitchFamily="34" charset="0"/>
                <a:cs typeface="Times New Roman" panose="02020603050405020304" pitchFamily="18" charset="0"/>
              </a:rPr>
              <a:t>DETECCIÓN</a:t>
            </a:r>
          </a:p>
          <a:p>
            <a:pPr marL="285750" indent="-285750">
              <a:spcAft>
                <a:spcPts val="1000"/>
              </a:spcAft>
              <a:buFont typeface="Arial" panose="020B0604020202020204" pitchFamily="34" charset="0"/>
              <a:buChar char="•"/>
            </a:pPr>
            <a:r>
              <a:rPr lang="es-MX" sz="1200">
                <a:latin typeface="Calibri" panose="020F0502020204030204" pitchFamily="34" charset="0"/>
                <a:ea typeface="Calibri" panose="020F0502020204030204" pitchFamily="34" charset="0"/>
                <a:cs typeface="Times New Roman" panose="02020603050405020304" pitchFamily="18" charset="0"/>
              </a:rPr>
              <a:t>HA SIDO VICTIMA DE ACOSO.</a:t>
            </a:r>
          </a:p>
          <a:p>
            <a:pPr marL="285750" indent="-285750">
              <a:spcAft>
                <a:spcPts val="1000"/>
              </a:spcAft>
              <a:buFont typeface="Arial" panose="020B0604020202020204" pitchFamily="34" charset="0"/>
              <a:buChar char="•"/>
            </a:pPr>
            <a:r>
              <a:rPr lang="es-MX" sz="1200">
                <a:latin typeface="Calibri" panose="020F0502020204030204" pitchFamily="34" charset="0"/>
                <a:ea typeface="Calibri" panose="020F0502020204030204" pitchFamily="34" charset="0"/>
                <a:cs typeface="Times New Roman" panose="02020603050405020304" pitchFamily="18" charset="0"/>
              </a:rPr>
              <a:t>MANIFIESTA DEPRESIÓN.</a:t>
            </a:r>
          </a:p>
          <a:p>
            <a:pPr marL="285750" indent="-285750">
              <a:spcAft>
                <a:spcPts val="1000"/>
              </a:spcAft>
              <a:buFont typeface="Arial" panose="020B0604020202020204" pitchFamily="34" charset="0"/>
              <a:buChar char="•"/>
            </a:pPr>
            <a:r>
              <a:rPr lang="es-MX" sz="1200">
                <a:latin typeface="Calibri" panose="020F0502020204030204" pitchFamily="34" charset="0"/>
                <a:ea typeface="Calibri" panose="020F0502020204030204" pitchFamily="34" charset="0"/>
                <a:cs typeface="Times New Roman" panose="02020603050405020304" pitchFamily="18" charset="0"/>
              </a:rPr>
              <a:t>EXPRESA ATRACCIÓN POR LA VIOLENCIA.</a:t>
            </a:r>
          </a:p>
          <a:p>
            <a:pPr marL="285750" indent="-285750">
              <a:spcAft>
                <a:spcPts val="1000"/>
              </a:spcAft>
              <a:buFont typeface="Arial" panose="020B0604020202020204" pitchFamily="34" charset="0"/>
              <a:buChar char="•"/>
            </a:pPr>
            <a:r>
              <a:rPr lang="es-MX" sz="1200">
                <a:latin typeface="Calibri" panose="020F0502020204030204" pitchFamily="34" charset="0"/>
                <a:ea typeface="Calibri" panose="020F0502020204030204" pitchFamily="34" charset="0"/>
                <a:cs typeface="Times New Roman" panose="02020603050405020304" pitchFamily="18" charset="0"/>
              </a:rPr>
              <a:t>LE INTERESA EL USO DE ARMAS.</a:t>
            </a:r>
          </a:p>
          <a:p>
            <a:pPr marL="285750" indent="-285750">
              <a:spcAft>
                <a:spcPts val="1000"/>
              </a:spcAft>
              <a:buFont typeface="Arial" panose="020B0604020202020204" pitchFamily="34" charset="0"/>
              <a:buChar char="•"/>
            </a:pPr>
            <a:r>
              <a:rPr lang="es-MX" sz="1200">
                <a:latin typeface="Calibri" panose="020F0502020204030204" pitchFamily="34" charset="0"/>
                <a:ea typeface="Calibri" panose="020F0502020204030204" pitchFamily="34" charset="0"/>
                <a:cs typeface="Times New Roman" panose="02020603050405020304" pitchFamily="18" charset="0"/>
              </a:rPr>
              <a:t>CONSUME SUSTANCIAS TÓXICAS.</a:t>
            </a:r>
          </a:p>
          <a:p>
            <a:pPr marL="285750" indent="-285750">
              <a:spcAft>
                <a:spcPts val="1000"/>
              </a:spcAft>
              <a:buFont typeface="Arial" panose="020B0604020202020204" pitchFamily="34" charset="0"/>
              <a:buChar char="•"/>
            </a:pPr>
            <a:r>
              <a:rPr lang="es-MX" sz="1200">
                <a:latin typeface="Calibri" panose="020F0502020204030204" pitchFamily="34" charset="0"/>
                <a:ea typeface="Calibri" panose="020F0502020204030204" pitchFamily="34" charset="0"/>
                <a:cs typeface="Times New Roman" panose="02020603050405020304" pitchFamily="18" charset="0"/>
              </a:rPr>
              <a:t>SUFRE CAMBIOS BRUSCOS DE ÁNIMO.</a:t>
            </a:r>
          </a:p>
        </p:txBody>
      </p:sp>
      <p:sp>
        <p:nvSpPr>
          <p:cNvPr id="25" name="Rectángulo 24"/>
          <p:cNvSpPr/>
          <p:nvPr/>
        </p:nvSpPr>
        <p:spPr>
          <a:xfrm>
            <a:off x="4245731" y="320146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Llame a sus padres o tutores</a:t>
            </a:r>
          </a:p>
        </p:txBody>
      </p:sp>
      <p:sp>
        <p:nvSpPr>
          <p:cNvPr id="30" name="Rectángulo 29"/>
          <p:cNvSpPr/>
          <p:nvPr/>
        </p:nvSpPr>
        <p:spPr>
          <a:xfrm>
            <a:off x="234675" y="3201469"/>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En caso de ser necesario, canalizar con la unidad de apoyo UIGCEDH</a:t>
            </a:r>
          </a:p>
        </p:txBody>
      </p:sp>
      <p:cxnSp>
        <p:nvCxnSpPr>
          <p:cNvPr id="31" name="Conector recto de flecha 30"/>
          <p:cNvCxnSpPr/>
          <p:nvPr/>
        </p:nvCxnSpPr>
        <p:spPr>
          <a:xfrm>
            <a:off x="1900709" y="4890940"/>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7" name="Rectángulo redondeado 26">
            <a:hlinkClick r:id="rId2" action="ppaction://hlinksldjump"/>
          </p:cNvPr>
          <p:cNvSpPr/>
          <p:nvPr/>
        </p:nvSpPr>
        <p:spPr>
          <a:xfrm>
            <a:off x="6525766" y="5749523"/>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3" name="Rectángulo redondeado 32">
            <a:hlinkClick r:id="rId3" action="ppaction://hlinksldjump"/>
          </p:cNvPr>
          <p:cNvSpPr/>
          <p:nvPr/>
        </p:nvSpPr>
        <p:spPr>
          <a:xfrm>
            <a:off x="6477955" y="4889445"/>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32"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863863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p:cNvSpPr/>
          <p:nvPr/>
        </p:nvSpPr>
        <p:spPr>
          <a:xfrm>
            <a:off x="27848" y="5624127"/>
            <a:ext cx="7448388" cy="1122724"/>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003302" y="157323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200"/>
              <a:t>Comisión de Vigilancia  Escolar (CEPS y APF) e instancias participantes  y selección de espacio</a:t>
            </a:r>
            <a:endParaRPr lang="es-MX" sz="1200"/>
          </a:p>
        </p:txBody>
      </p:sp>
      <p:sp>
        <p:nvSpPr>
          <p:cNvPr id="9" name="Rectángulo 8"/>
          <p:cNvSpPr/>
          <p:nvPr/>
        </p:nvSpPr>
        <p:spPr>
          <a:xfrm>
            <a:off x="7666043" y="3012467"/>
            <a:ext cx="1435750" cy="80036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 resguarda mochila dentro de una bolsa sin tocar contenido</a:t>
            </a:r>
          </a:p>
        </p:txBody>
      </p:sp>
      <p:sp>
        <p:nvSpPr>
          <p:cNvPr id="10" name="Rectángulo 9"/>
          <p:cNvSpPr/>
          <p:nvPr/>
        </p:nvSpPr>
        <p:spPr>
          <a:xfrm>
            <a:off x="5745500" y="301246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Acompañar al estudiante a dirección de la escuela</a:t>
            </a:r>
          </a:p>
        </p:txBody>
      </p:sp>
      <p:cxnSp>
        <p:nvCxnSpPr>
          <p:cNvPr id="15" name="Conector recto de flecha 14"/>
          <p:cNvCxnSpPr/>
          <p:nvPr/>
        </p:nvCxnSpPr>
        <p:spPr>
          <a:xfrm>
            <a:off x="3617650" y="1978921"/>
            <a:ext cx="385652"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18" name="Rectángulo 17"/>
          <p:cNvSpPr/>
          <p:nvPr/>
        </p:nvSpPr>
        <p:spPr>
          <a:xfrm>
            <a:off x="5907226" y="157323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Inspección ocular y/o revisión de mochila en espacio libre de objetos</a:t>
            </a:r>
          </a:p>
        </p:txBody>
      </p:sp>
      <p:cxnSp>
        <p:nvCxnSpPr>
          <p:cNvPr id="19" name="Conector recto de flecha 18"/>
          <p:cNvCxnSpPr>
            <a:stCxn id="7" idx="3"/>
            <a:endCxn id="18" idx="1"/>
          </p:cNvCxnSpPr>
          <p:nvPr/>
        </p:nvCxnSpPr>
        <p:spPr>
          <a:xfrm>
            <a:off x="5651798" y="1978923"/>
            <a:ext cx="255428"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endCxn id="9" idx="0"/>
          </p:cNvCxnSpPr>
          <p:nvPr/>
        </p:nvCxnSpPr>
        <p:spPr>
          <a:xfrm flipH="1">
            <a:off x="8383918" y="2723204"/>
            <a:ext cx="95782" cy="28926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9" idx="1"/>
          </p:cNvCxnSpPr>
          <p:nvPr/>
        </p:nvCxnSpPr>
        <p:spPr>
          <a:xfrm flipH="1" flipV="1">
            <a:off x="7393999" y="3412473"/>
            <a:ext cx="272044" cy="178"/>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2" name="Conector recto de flecha 21"/>
          <p:cNvCxnSpPr>
            <a:stCxn id="10" idx="1"/>
          </p:cNvCxnSpPr>
          <p:nvPr/>
        </p:nvCxnSpPr>
        <p:spPr>
          <a:xfrm flipH="1">
            <a:off x="5440604" y="3418152"/>
            <a:ext cx="304897" cy="883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8" name="CuadroTexto 27"/>
          <p:cNvSpPr txBox="1"/>
          <p:nvPr/>
        </p:nvSpPr>
        <p:spPr>
          <a:xfrm>
            <a:off x="538561" y="323316"/>
            <a:ext cx="9105363" cy="677108"/>
          </a:xfrm>
          <a:prstGeom prst="rect">
            <a:avLst/>
          </a:prstGeom>
          <a:noFill/>
        </p:spPr>
        <p:txBody>
          <a:bodyPr wrap="square" rtlCol="0">
            <a:spAutoFit/>
          </a:bodyPr>
          <a:lstStyle/>
          <a:p>
            <a:pPr algn="ctr"/>
            <a:r>
              <a:rPr lang="es-MX" sz="2000" b="1" dirty="0">
                <a:solidFill>
                  <a:srgbClr val="F852FC"/>
                </a:solidFill>
              </a:rPr>
              <a:t>PROTOCOLO DE PREVENCIÓN PARA REVISIÓN DE MOCHILAS </a:t>
            </a:r>
          </a:p>
          <a:p>
            <a:pPr algn="ctr"/>
            <a:r>
              <a:rPr lang="es-MX" b="1" dirty="0">
                <a:solidFill>
                  <a:srgbClr val="0070C0"/>
                </a:solidFill>
              </a:rPr>
              <a:t>EJECUCIÓN DE OPERACIÓN MOCHILA</a:t>
            </a:r>
          </a:p>
        </p:txBody>
      </p:sp>
      <p:sp>
        <p:nvSpPr>
          <p:cNvPr id="25" name="Rectángulo redondeado 24">
            <a:hlinkClick r:id="rId3" action="ppaction://hlinksldjump"/>
          </p:cNvPr>
          <p:cNvSpPr/>
          <p:nvPr/>
        </p:nvSpPr>
        <p:spPr>
          <a:xfrm>
            <a:off x="7688299" y="5464197"/>
            <a:ext cx="1296316" cy="594709"/>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26" name="Rectángulo redondeado 25">
            <a:hlinkClick r:id="rId4" action="ppaction://hlinksldjump"/>
          </p:cNvPr>
          <p:cNvSpPr/>
          <p:nvPr/>
        </p:nvSpPr>
        <p:spPr>
          <a:xfrm>
            <a:off x="7602863" y="6172566"/>
            <a:ext cx="1515549" cy="486364"/>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a:solidFill>
                  <a:schemeClr val="tx1"/>
                </a:solidFill>
              </a:rPr>
              <a:t>Observaciones</a:t>
            </a:r>
            <a:endParaRPr lang="es-MX" sz="1600" b="1">
              <a:solidFill>
                <a:schemeClr val="tx1"/>
              </a:solidFill>
            </a:endParaRPr>
          </a:p>
        </p:txBody>
      </p:sp>
      <p:sp>
        <p:nvSpPr>
          <p:cNvPr id="39" name="CuadroTexto 38"/>
          <p:cNvSpPr txBox="1"/>
          <p:nvPr/>
        </p:nvSpPr>
        <p:spPr>
          <a:xfrm>
            <a:off x="421798" y="5675397"/>
            <a:ext cx="2386818" cy="430887"/>
          </a:xfrm>
          <a:prstGeom prst="rect">
            <a:avLst/>
          </a:prstGeom>
          <a:noFill/>
        </p:spPr>
        <p:txBody>
          <a:bodyPr wrap="square" rtlCol="0">
            <a:spAutoFit/>
          </a:bodyPr>
          <a:lstStyle/>
          <a:p>
            <a:r>
              <a:rPr lang="es-MX" sz="1050">
                <a:solidFill>
                  <a:sysClr val="windowText" lastClr="000000"/>
                </a:solidFill>
              </a:rPr>
              <a:t>SOLICITUDES  DE AUTORIZACIÓN DE REVISÓN MOCHILA POR CICLO ESCOLAR</a:t>
            </a:r>
          </a:p>
        </p:txBody>
      </p:sp>
      <p:sp>
        <p:nvSpPr>
          <p:cNvPr id="30" name="Botón de acción: Documento 29">
            <a:hlinkClick r:id="rId5" action="ppaction://hlinksldjump" highlightClick="1"/>
          </p:cNvPr>
          <p:cNvSpPr/>
          <p:nvPr/>
        </p:nvSpPr>
        <p:spPr>
          <a:xfrm>
            <a:off x="109344" y="5655425"/>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S</a:t>
            </a:r>
          </a:p>
        </p:txBody>
      </p:sp>
      <p:sp>
        <p:nvSpPr>
          <p:cNvPr id="24" name="Decisión 23"/>
          <p:cNvSpPr/>
          <p:nvPr/>
        </p:nvSpPr>
        <p:spPr>
          <a:xfrm>
            <a:off x="7811150" y="1234641"/>
            <a:ext cx="1326574" cy="1488563"/>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900"/>
              <a:t>Se detecta objeto o sustancia que ponga en riesgo la salud del NNA?</a:t>
            </a:r>
          </a:p>
        </p:txBody>
      </p:sp>
      <p:cxnSp>
        <p:nvCxnSpPr>
          <p:cNvPr id="29" name="Conector recto de flecha 28"/>
          <p:cNvCxnSpPr/>
          <p:nvPr/>
        </p:nvCxnSpPr>
        <p:spPr>
          <a:xfrm>
            <a:off x="7555722" y="1978923"/>
            <a:ext cx="255428"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1" name="Rectángulo 30"/>
          <p:cNvSpPr/>
          <p:nvPr/>
        </p:nvSpPr>
        <p:spPr>
          <a:xfrm>
            <a:off x="7469916" y="411384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Alumno guardara sus pertenencias y se incorpora a grupo</a:t>
            </a:r>
          </a:p>
        </p:txBody>
      </p:sp>
      <p:cxnSp>
        <p:nvCxnSpPr>
          <p:cNvPr id="32" name="Conector recto de flecha 31"/>
          <p:cNvCxnSpPr/>
          <p:nvPr/>
        </p:nvCxnSpPr>
        <p:spPr>
          <a:xfrm flipH="1">
            <a:off x="7615955" y="2358949"/>
            <a:ext cx="20986" cy="168953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40" name="Elipse 39"/>
          <p:cNvSpPr/>
          <p:nvPr/>
        </p:nvSpPr>
        <p:spPr>
          <a:xfrm>
            <a:off x="4333694" y="4022657"/>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FIN</a:t>
            </a:r>
          </a:p>
        </p:txBody>
      </p:sp>
      <p:sp>
        <p:nvSpPr>
          <p:cNvPr id="42" name="Rectángulo 41"/>
          <p:cNvSpPr/>
          <p:nvPr/>
        </p:nvSpPr>
        <p:spPr>
          <a:xfrm>
            <a:off x="3795572" y="302005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Llamar a padre de familia o tutor</a:t>
            </a:r>
          </a:p>
        </p:txBody>
      </p:sp>
      <p:sp>
        <p:nvSpPr>
          <p:cNvPr id="43" name="Rectángulo 42"/>
          <p:cNvSpPr/>
          <p:nvPr/>
        </p:nvSpPr>
        <p:spPr>
          <a:xfrm>
            <a:off x="1875029" y="302005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En caso de ser  necesario notificar a las autoridades correspondientes</a:t>
            </a:r>
          </a:p>
        </p:txBody>
      </p:sp>
      <p:cxnSp>
        <p:nvCxnSpPr>
          <p:cNvPr id="44" name="Conector recto de flecha 43"/>
          <p:cNvCxnSpPr>
            <a:stCxn id="42" idx="1"/>
          </p:cNvCxnSpPr>
          <p:nvPr/>
        </p:nvCxnSpPr>
        <p:spPr>
          <a:xfrm flipH="1" flipV="1">
            <a:off x="3508936" y="3421803"/>
            <a:ext cx="286636" cy="393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45" name="Rectángulo 44"/>
          <p:cNvSpPr/>
          <p:nvPr/>
        </p:nvSpPr>
        <p:spPr>
          <a:xfrm>
            <a:off x="14282" y="3040691"/>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Levantar el acta de hechos</a:t>
            </a:r>
          </a:p>
        </p:txBody>
      </p:sp>
      <p:sp>
        <p:nvSpPr>
          <p:cNvPr id="46" name="Rectángulo 45"/>
          <p:cNvSpPr/>
          <p:nvPr/>
        </p:nvSpPr>
        <p:spPr>
          <a:xfrm>
            <a:off x="11677" y="409232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Generar acuerdos y compromisos con padres de familia o tutor</a:t>
            </a:r>
          </a:p>
        </p:txBody>
      </p:sp>
      <p:sp>
        <p:nvSpPr>
          <p:cNvPr id="47" name="Rectángulo 46"/>
          <p:cNvSpPr/>
          <p:nvPr/>
        </p:nvSpPr>
        <p:spPr>
          <a:xfrm>
            <a:off x="1946809" y="4087052"/>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Seguimiento del caso en Unidad Especializada UIGCEDH en SEPyC</a:t>
            </a:r>
          </a:p>
        </p:txBody>
      </p:sp>
      <p:cxnSp>
        <p:nvCxnSpPr>
          <p:cNvPr id="52" name="Conector recto de flecha 51"/>
          <p:cNvCxnSpPr>
            <a:stCxn id="47" idx="3"/>
            <a:endCxn id="40" idx="2"/>
          </p:cNvCxnSpPr>
          <p:nvPr/>
        </p:nvCxnSpPr>
        <p:spPr>
          <a:xfrm flipV="1">
            <a:off x="3595305" y="4492736"/>
            <a:ext cx="738389"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54" name="Botón de acción: Documento 53">
            <a:hlinkClick r:id="rId6" action="ppaction://hlinksldjump" highlightClick="1"/>
          </p:cNvPr>
          <p:cNvSpPr/>
          <p:nvPr/>
        </p:nvSpPr>
        <p:spPr>
          <a:xfrm>
            <a:off x="7487219" y="3443977"/>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B</a:t>
            </a:r>
          </a:p>
        </p:txBody>
      </p:sp>
      <p:sp>
        <p:nvSpPr>
          <p:cNvPr id="55" name="Botón de acción: Documento 54">
            <a:hlinkClick r:id="rId6" action="ppaction://hlinksldjump" highlightClick="1"/>
          </p:cNvPr>
          <p:cNvSpPr/>
          <p:nvPr/>
        </p:nvSpPr>
        <p:spPr>
          <a:xfrm>
            <a:off x="2814502" y="5675397"/>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B</a:t>
            </a:r>
          </a:p>
        </p:txBody>
      </p:sp>
      <p:sp>
        <p:nvSpPr>
          <p:cNvPr id="56" name="CuadroTexto 55"/>
          <p:cNvSpPr txBox="1"/>
          <p:nvPr/>
        </p:nvSpPr>
        <p:spPr>
          <a:xfrm>
            <a:off x="3109974" y="5690786"/>
            <a:ext cx="2386818" cy="415498"/>
          </a:xfrm>
          <a:prstGeom prst="rect">
            <a:avLst/>
          </a:prstGeom>
          <a:noFill/>
        </p:spPr>
        <p:txBody>
          <a:bodyPr wrap="square" rtlCol="0">
            <a:spAutoFit/>
          </a:bodyPr>
          <a:lstStyle/>
          <a:p>
            <a:r>
              <a:rPr lang="es-MX" sz="1050">
                <a:solidFill>
                  <a:sysClr val="windowText" lastClr="000000"/>
                </a:solidFill>
              </a:rPr>
              <a:t>BITACORA Y ETIQUETA DE REGISTRO CON DATOS PERSONALES DEL ALUMNO</a:t>
            </a:r>
          </a:p>
        </p:txBody>
      </p:sp>
      <p:sp>
        <p:nvSpPr>
          <p:cNvPr id="57" name="Botón de acción: Documento 56">
            <a:hlinkClick r:id="rId7" action="ppaction://hlinksldjump" highlightClick="1"/>
          </p:cNvPr>
          <p:cNvSpPr/>
          <p:nvPr/>
        </p:nvSpPr>
        <p:spPr>
          <a:xfrm>
            <a:off x="137991" y="6232393"/>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A</a:t>
            </a:r>
          </a:p>
        </p:txBody>
      </p:sp>
      <p:sp>
        <p:nvSpPr>
          <p:cNvPr id="58" name="Botón de acción: Documento 57">
            <a:hlinkClick r:id="rId8" action="ppaction://hlinksldjump" highlightClick="1"/>
          </p:cNvPr>
          <p:cNvSpPr/>
          <p:nvPr/>
        </p:nvSpPr>
        <p:spPr>
          <a:xfrm>
            <a:off x="2818358" y="6230699"/>
            <a:ext cx="306627" cy="419003"/>
          </a:xfrm>
          <a:prstGeom prst="actionButtonDocument">
            <a:avLst/>
          </a:prstGeom>
          <a:ln/>
          <a:effectLst>
            <a:outerShdw dir="5400000" sx="101000" sy="10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s-MX"/>
              <a:t>F</a:t>
            </a:r>
          </a:p>
        </p:txBody>
      </p:sp>
      <p:sp>
        <p:nvSpPr>
          <p:cNvPr id="59" name="CuadroTexto 58"/>
          <p:cNvSpPr txBox="1"/>
          <p:nvPr/>
        </p:nvSpPr>
        <p:spPr>
          <a:xfrm>
            <a:off x="469768" y="6274577"/>
            <a:ext cx="2386818" cy="253916"/>
          </a:xfrm>
          <a:prstGeom prst="rect">
            <a:avLst/>
          </a:prstGeom>
          <a:noFill/>
        </p:spPr>
        <p:txBody>
          <a:bodyPr wrap="square" rtlCol="0">
            <a:spAutoFit/>
          </a:bodyPr>
          <a:lstStyle/>
          <a:p>
            <a:r>
              <a:rPr lang="es-MX" sz="1050">
                <a:solidFill>
                  <a:sysClr val="windowText" lastClr="000000"/>
                </a:solidFill>
              </a:rPr>
              <a:t>ACTA DE HECHOS</a:t>
            </a:r>
          </a:p>
        </p:txBody>
      </p:sp>
      <p:sp>
        <p:nvSpPr>
          <p:cNvPr id="60" name="CuadroTexto 59"/>
          <p:cNvSpPr txBox="1"/>
          <p:nvPr/>
        </p:nvSpPr>
        <p:spPr>
          <a:xfrm>
            <a:off x="3140285" y="6313242"/>
            <a:ext cx="2386818" cy="253916"/>
          </a:xfrm>
          <a:prstGeom prst="rect">
            <a:avLst/>
          </a:prstGeom>
          <a:noFill/>
        </p:spPr>
        <p:txBody>
          <a:bodyPr wrap="square" rtlCol="0">
            <a:spAutoFit/>
          </a:bodyPr>
          <a:lstStyle/>
          <a:p>
            <a:r>
              <a:rPr lang="es-MX" sz="1050">
                <a:solidFill>
                  <a:sysClr val="windowText" lastClr="000000"/>
                </a:solidFill>
              </a:rPr>
              <a:t>FORMATO DE COMPROMISOS</a:t>
            </a:r>
          </a:p>
        </p:txBody>
      </p:sp>
      <p:sp>
        <p:nvSpPr>
          <p:cNvPr id="61" name="Botón de acción: Documento 60">
            <a:hlinkClick r:id="rId7" action="ppaction://hlinksldjump" highlightClick="1"/>
          </p:cNvPr>
          <p:cNvSpPr/>
          <p:nvPr/>
        </p:nvSpPr>
        <p:spPr>
          <a:xfrm>
            <a:off x="1461894" y="3632555"/>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A</a:t>
            </a:r>
          </a:p>
        </p:txBody>
      </p:sp>
      <p:sp>
        <p:nvSpPr>
          <p:cNvPr id="62" name="Botón de acción: Documento 61">
            <a:hlinkClick r:id="rId8" action="ppaction://hlinksldjump" highlightClick="1"/>
          </p:cNvPr>
          <p:cNvSpPr/>
          <p:nvPr/>
        </p:nvSpPr>
        <p:spPr>
          <a:xfrm>
            <a:off x="38831" y="4798211"/>
            <a:ext cx="306627" cy="419003"/>
          </a:xfrm>
          <a:prstGeom prst="actionButtonDocument">
            <a:avLst/>
          </a:prstGeom>
          <a:ln/>
          <a:effectLst>
            <a:outerShdw dir="5400000" sx="101000" sy="10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s-MX"/>
              <a:t>F</a:t>
            </a:r>
          </a:p>
        </p:txBody>
      </p:sp>
      <p:sp>
        <p:nvSpPr>
          <p:cNvPr id="51" name="CuadroTexto 50"/>
          <p:cNvSpPr txBox="1"/>
          <p:nvPr/>
        </p:nvSpPr>
        <p:spPr>
          <a:xfrm>
            <a:off x="7597630" y="2065290"/>
            <a:ext cx="492691" cy="307777"/>
          </a:xfrm>
          <a:prstGeom prst="rect">
            <a:avLst/>
          </a:prstGeom>
          <a:noFill/>
        </p:spPr>
        <p:txBody>
          <a:bodyPr wrap="square" rtlCol="0">
            <a:spAutoFit/>
          </a:bodyPr>
          <a:lstStyle/>
          <a:p>
            <a:r>
              <a:rPr lang="es-MX" sz="1400" b="1">
                <a:solidFill>
                  <a:srgbClr val="FF0000"/>
                </a:solidFill>
              </a:rPr>
              <a:t>NO</a:t>
            </a:r>
          </a:p>
        </p:txBody>
      </p:sp>
      <p:sp>
        <p:nvSpPr>
          <p:cNvPr id="53" name="CuadroTexto 52"/>
          <p:cNvSpPr txBox="1"/>
          <p:nvPr/>
        </p:nvSpPr>
        <p:spPr>
          <a:xfrm>
            <a:off x="8420897" y="2654544"/>
            <a:ext cx="375634" cy="307777"/>
          </a:xfrm>
          <a:prstGeom prst="rect">
            <a:avLst/>
          </a:prstGeom>
          <a:noFill/>
        </p:spPr>
        <p:txBody>
          <a:bodyPr wrap="square" rtlCol="0">
            <a:spAutoFit/>
          </a:bodyPr>
          <a:lstStyle/>
          <a:p>
            <a:r>
              <a:rPr lang="es-MX" sz="1400" b="1">
                <a:solidFill>
                  <a:srgbClr val="00B050"/>
                </a:solidFill>
              </a:rPr>
              <a:t>SI</a:t>
            </a:r>
          </a:p>
        </p:txBody>
      </p:sp>
      <p:sp>
        <p:nvSpPr>
          <p:cNvPr id="63" name="Rectángulo 62"/>
          <p:cNvSpPr/>
          <p:nvPr/>
        </p:nvSpPr>
        <p:spPr>
          <a:xfrm>
            <a:off x="0" y="158195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200"/>
              <a:t>Convocar asamblea general de padres y madres de familia o tutores</a:t>
            </a:r>
            <a:endParaRPr lang="es-MX" sz="1200"/>
          </a:p>
        </p:txBody>
      </p:sp>
      <p:cxnSp>
        <p:nvCxnSpPr>
          <p:cNvPr id="66" name="Conector recto de flecha 65"/>
          <p:cNvCxnSpPr>
            <a:stCxn id="43" idx="1"/>
            <a:endCxn id="45" idx="3"/>
          </p:cNvCxnSpPr>
          <p:nvPr/>
        </p:nvCxnSpPr>
        <p:spPr>
          <a:xfrm flipH="1">
            <a:off x="1662779" y="3425739"/>
            <a:ext cx="212251" cy="20636"/>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67" name="Conector recto de flecha 66"/>
          <p:cNvCxnSpPr/>
          <p:nvPr/>
        </p:nvCxnSpPr>
        <p:spPr>
          <a:xfrm>
            <a:off x="768803" y="3829557"/>
            <a:ext cx="10592" cy="27826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68" name="Conector recto de flecha 67"/>
          <p:cNvCxnSpPr>
            <a:endCxn id="47" idx="1"/>
          </p:cNvCxnSpPr>
          <p:nvPr/>
        </p:nvCxnSpPr>
        <p:spPr>
          <a:xfrm flipV="1">
            <a:off x="1648497" y="4492736"/>
            <a:ext cx="298313" cy="8896"/>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69" name="Conector angular 68"/>
          <p:cNvCxnSpPr>
            <a:endCxn id="40" idx="6"/>
          </p:cNvCxnSpPr>
          <p:nvPr/>
        </p:nvCxnSpPr>
        <p:spPr>
          <a:xfrm rot="10800000" flipV="1">
            <a:off x="6188252" y="4491182"/>
            <a:ext cx="961353" cy="1554"/>
          </a:xfrm>
          <a:prstGeom prst="bentConnector3">
            <a:avLst>
              <a:gd name="adj1" fmla="val 50000"/>
            </a:avLst>
          </a:prstGeom>
          <a:ln>
            <a:tailEnd type="triangle"/>
          </a:ln>
        </p:spPr>
        <p:style>
          <a:lnRef idx="1">
            <a:schemeClr val="accent6"/>
          </a:lnRef>
          <a:fillRef idx="2">
            <a:schemeClr val="accent6"/>
          </a:fillRef>
          <a:effectRef idx="1">
            <a:schemeClr val="accent6"/>
          </a:effectRef>
          <a:fontRef idx="minor">
            <a:schemeClr val="dk1"/>
          </a:fontRef>
        </p:style>
      </p:cxnSp>
      <p:sp>
        <p:nvSpPr>
          <p:cNvPr id="49" name="Rectángulo 48"/>
          <p:cNvSpPr/>
          <p:nvPr/>
        </p:nvSpPr>
        <p:spPr>
          <a:xfrm>
            <a:off x="1967378" y="158194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200"/>
              <a:t>Firma de la carta de autorización</a:t>
            </a:r>
            <a:endParaRPr lang="es-MX" sz="1200"/>
          </a:p>
        </p:txBody>
      </p:sp>
      <p:cxnSp>
        <p:nvCxnSpPr>
          <p:cNvPr id="50" name="Conector recto de flecha 49"/>
          <p:cNvCxnSpPr>
            <a:endCxn id="49" idx="1"/>
          </p:cNvCxnSpPr>
          <p:nvPr/>
        </p:nvCxnSpPr>
        <p:spPr>
          <a:xfrm>
            <a:off x="1648496" y="1977239"/>
            <a:ext cx="318882" cy="1039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7" name="Botón de acción: Documento 26">
            <a:hlinkClick r:id="rId5" action="ppaction://hlinksldjump" highlightClick="1"/>
          </p:cNvPr>
          <p:cNvSpPr/>
          <p:nvPr/>
        </p:nvSpPr>
        <p:spPr>
          <a:xfrm>
            <a:off x="3411367" y="2183877"/>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S</a:t>
            </a:r>
          </a:p>
        </p:txBody>
      </p:sp>
      <p:sp>
        <p:nvSpPr>
          <p:cNvPr id="64" name="Botón de acción: Documento 63">
            <a:hlinkClick r:id="rId9" action="ppaction://hlinksldjump" highlightClick="1"/>
          </p:cNvPr>
          <p:cNvSpPr/>
          <p:nvPr/>
        </p:nvSpPr>
        <p:spPr>
          <a:xfrm>
            <a:off x="1132424" y="2193242"/>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a:t>O</a:t>
            </a:r>
          </a:p>
        </p:txBody>
      </p:sp>
      <p:sp>
        <p:nvSpPr>
          <p:cNvPr id="65" name="Botón de acción: Documento 64">
            <a:hlinkClick r:id="rId9" action="ppaction://hlinksldjump" highlightClick="1"/>
          </p:cNvPr>
          <p:cNvSpPr/>
          <p:nvPr/>
        </p:nvSpPr>
        <p:spPr>
          <a:xfrm>
            <a:off x="5482799" y="5702670"/>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a:t>O</a:t>
            </a:r>
          </a:p>
        </p:txBody>
      </p:sp>
      <p:sp>
        <p:nvSpPr>
          <p:cNvPr id="70" name="CuadroTexto 69"/>
          <p:cNvSpPr txBox="1"/>
          <p:nvPr/>
        </p:nvSpPr>
        <p:spPr>
          <a:xfrm>
            <a:off x="5789426" y="5775518"/>
            <a:ext cx="1604570" cy="415498"/>
          </a:xfrm>
          <a:prstGeom prst="rect">
            <a:avLst/>
          </a:prstGeom>
          <a:noFill/>
        </p:spPr>
        <p:txBody>
          <a:bodyPr wrap="square" rtlCol="0">
            <a:spAutoFit/>
          </a:bodyPr>
          <a:lstStyle/>
          <a:p>
            <a:r>
              <a:rPr lang="es-MX" sz="1050">
                <a:solidFill>
                  <a:sysClr val="windowText" lastClr="000000"/>
                </a:solidFill>
              </a:rPr>
              <a:t>ORDEN DEL DÍA DE LA ASAMBLEA</a:t>
            </a:r>
          </a:p>
        </p:txBody>
      </p:sp>
      <p:sp>
        <p:nvSpPr>
          <p:cNvPr id="71" name="Botón de acción: Documento 70">
            <a:hlinkClick r:id="rId10" action="ppaction://hlinksldjump" highlightClick="1"/>
          </p:cNvPr>
          <p:cNvSpPr/>
          <p:nvPr/>
        </p:nvSpPr>
        <p:spPr>
          <a:xfrm>
            <a:off x="5506510" y="6230699"/>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a:t>D</a:t>
            </a:r>
          </a:p>
        </p:txBody>
      </p:sp>
      <p:sp>
        <p:nvSpPr>
          <p:cNvPr id="72" name="CuadroTexto 71"/>
          <p:cNvSpPr txBox="1"/>
          <p:nvPr/>
        </p:nvSpPr>
        <p:spPr>
          <a:xfrm>
            <a:off x="5821167" y="6207999"/>
            <a:ext cx="1878358" cy="415498"/>
          </a:xfrm>
          <a:prstGeom prst="rect">
            <a:avLst/>
          </a:prstGeom>
          <a:noFill/>
        </p:spPr>
        <p:txBody>
          <a:bodyPr wrap="square" rtlCol="0">
            <a:spAutoFit/>
          </a:bodyPr>
          <a:lstStyle/>
          <a:p>
            <a:r>
              <a:rPr lang="es-MX" sz="1050">
                <a:solidFill>
                  <a:sysClr val="windowText" lastClr="000000"/>
                </a:solidFill>
              </a:rPr>
              <a:t>DEFINICIÓN Y PASOS DE OPERACIÓN MOCHILA</a:t>
            </a:r>
          </a:p>
        </p:txBody>
      </p:sp>
      <p:sp>
        <p:nvSpPr>
          <p:cNvPr id="73" name="Botón de acción: Documento 72">
            <a:hlinkClick r:id="rId10" action="ppaction://hlinksldjump" highlightClick="1"/>
          </p:cNvPr>
          <p:cNvSpPr/>
          <p:nvPr/>
        </p:nvSpPr>
        <p:spPr>
          <a:xfrm>
            <a:off x="1473246" y="2193241"/>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a:t>D</a:t>
            </a:r>
          </a:p>
        </p:txBody>
      </p:sp>
      <p:sp>
        <p:nvSpPr>
          <p:cNvPr id="74" name="1 Botón de acción: Inicio">
            <a:hlinkClick r:id="rId11"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065353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669174" y="433414"/>
            <a:ext cx="9105363" cy="677108"/>
          </a:xfrm>
          <a:prstGeom prst="rect">
            <a:avLst/>
          </a:prstGeom>
          <a:noFill/>
        </p:spPr>
        <p:txBody>
          <a:bodyPr wrap="square" rtlCol="0">
            <a:spAutoFit/>
          </a:bodyPr>
          <a:lstStyle/>
          <a:p>
            <a:pPr algn="ctr"/>
            <a:r>
              <a:rPr lang="es-MX" sz="2000" b="1" dirty="0">
                <a:solidFill>
                  <a:srgbClr val="F852FC"/>
                </a:solidFill>
              </a:rPr>
              <a:t>PROTOCOLO DE ACTUACIÓN PARA REVISIÓN DE MOCHILAS </a:t>
            </a:r>
          </a:p>
          <a:p>
            <a:pPr algn="ctr"/>
            <a:r>
              <a:rPr lang="es-ES" b="1" dirty="0">
                <a:solidFill>
                  <a:srgbClr val="0070C0"/>
                </a:solidFill>
              </a:rPr>
              <a:t>OBSERVACIONES</a:t>
            </a:r>
            <a:endParaRPr lang="es-MX" b="1" dirty="0">
              <a:solidFill>
                <a:srgbClr val="0070C0"/>
              </a:solidFill>
            </a:endParaRPr>
          </a:p>
        </p:txBody>
      </p:sp>
      <p:sp>
        <p:nvSpPr>
          <p:cNvPr id="25" name="Rectángulo redondeado 24">
            <a:hlinkClick r:id="rId3" action="ppaction://hlinksldjump"/>
          </p:cNvPr>
          <p:cNvSpPr/>
          <p:nvPr/>
        </p:nvSpPr>
        <p:spPr>
          <a:xfrm>
            <a:off x="6573577" y="6027452"/>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 OPERACIÓN MOCHILA</a:t>
            </a:r>
          </a:p>
        </p:txBody>
      </p:sp>
      <p:sp>
        <p:nvSpPr>
          <p:cNvPr id="29" name="Rectángulo 28"/>
          <p:cNvSpPr/>
          <p:nvPr/>
        </p:nvSpPr>
        <p:spPr>
          <a:xfrm>
            <a:off x="6847190" y="1815314"/>
            <a:ext cx="2172120" cy="3754874"/>
          </a:xfrm>
          <a:prstGeom prst="rect">
            <a:avLst/>
          </a:prstGeom>
          <a:ln>
            <a:solidFill>
              <a:schemeClr val="accent1"/>
            </a:solidFill>
            <a:prstDash val="dash"/>
          </a:ln>
        </p:spPr>
        <p:txBody>
          <a:bodyPr wrap="square">
            <a:spAutoFit/>
          </a:bodyPr>
          <a:lstStyle/>
          <a:p>
            <a:r>
              <a:rPr lang="es-MX" sz="1400" b="1"/>
              <a:t>DESPUÉS DE LA REVISIÓN</a:t>
            </a:r>
          </a:p>
          <a:p>
            <a:pPr marL="285750" indent="-285750">
              <a:buFont typeface="Arial" panose="020B0604020202020204" pitchFamily="34" charset="0"/>
              <a:buChar char="•"/>
            </a:pPr>
            <a:r>
              <a:rPr lang="es-MX" sz="1400"/>
              <a:t>Informar a madres, padres y tutores.</a:t>
            </a:r>
          </a:p>
          <a:p>
            <a:pPr marL="285750" indent="-285750">
              <a:buFont typeface="Arial" panose="020B0604020202020204" pitchFamily="34" charset="0"/>
              <a:buChar char="•"/>
            </a:pPr>
            <a:r>
              <a:rPr lang="es-MX" sz="1400"/>
              <a:t>Convocar a representantes de seguridad pública o autoridades correspondientes.</a:t>
            </a:r>
          </a:p>
          <a:p>
            <a:pPr marL="285750" indent="-285750">
              <a:buFont typeface="Arial" panose="020B0604020202020204" pitchFamily="34" charset="0"/>
              <a:buChar char="•"/>
            </a:pPr>
            <a:r>
              <a:rPr lang="es-MX" sz="1400"/>
              <a:t>Establecer el seguimiento puntual a las </a:t>
            </a:r>
            <a:r>
              <a:rPr lang="es-MX" sz="1400" err="1"/>
              <a:t>nna</a:t>
            </a:r>
            <a:r>
              <a:rPr lang="es-MX" sz="1400"/>
              <a:t>.</a:t>
            </a:r>
          </a:p>
          <a:p>
            <a:pPr marL="285750" indent="-285750">
              <a:buFont typeface="Arial" panose="020B0604020202020204" pitchFamily="34" charset="0"/>
              <a:buChar char="•"/>
            </a:pPr>
            <a:r>
              <a:rPr lang="es-MX" sz="1400"/>
              <a:t>Evitar que algún integrante del equipo de revisión haga juicios, comentarios, críticas o recriminaciones.</a:t>
            </a:r>
          </a:p>
        </p:txBody>
      </p:sp>
      <p:sp>
        <p:nvSpPr>
          <p:cNvPr id="3" name="Rectángulo 2"/>
          <p:cNvSpPr/>
          <p:nvPr/>
        </p:nvSpPr>
        <p:spPr>
          <a:xfrm>
            <a:off x="92198" y="1692716"/>
            <a:ext cx="2996787" cy="4693593"/>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s-ES" sz="1300" b="1" dirty="0"/>
              <a:t>ANTES DE LA REVISIÓN</a:t>
            </a:r>
          </a:p>
          <a:p>
            <a:pPr marL="285750" indent="-285750">
              <a:buFont typeface="Arial" panose="020B0604020202020204" pitchFamily="34" charset="0"/>
              <a:buChar char="•"/>
            </a:pPr>
            <a:r>
              <a:rPr lang="es-ES" sz="1300" dirty="0"/>
              <a:t>Considerar en todo momento el respeto a la integridad y privacidad de los estudiantes.</a:t>
            </a:r>
          </a:p>
          <a:p>
            <a:pPr marL="285750" indent="-285750">
              <a:buFont typeface="Arial" panose="020B0604020202020204" pitchFamily="34" charset="0"/>
              <a:buChar char="•"/>
            </a:pPr>
            <a:r>
              <a:rPr lang="es-ES" sz="1300" dirty="0"/>
              <a:t>Tomar en cuenta las características de la escuela y seleccionar el espacio necesario dentro del salón.</a:t>
            </a:r>
          </a:p>
          <a:p>
            <a:pPr marL="285750" indent="-285750">
              <a:buFont typeface="Arial" panose="020B0604020202020204" pitchFamily="34" charset="0"/>
              <a:buChar char="•"/>
            </a:pPr>
            <a:r>
              <a:rPr lang="es-ES" sz="1300" dirty="0"/>
              <a:t>Solicitar la colaboración de integrantes de la comunidad educativa que no formen parte del grupo multidisciplinario.</a:t>
            </a:r>
          </a:p>
          <a:p>
            <a:pPr marL="285750" indent="-285750">
              <a:buFont typeface="Arial" panose="020B0604020202020204" pitchFamily="34" charset="0"/>
              <a:buChar char="•"/>
            </a:pPr>
            <a:r>
              <a:rPr lang="es-ES" sz="1300" dirty="0"/>
              <a:t>En caso de considerar oportuno, convocar a otras instancias, tales como: secretaría de salud, </a:t>
            </a:r>
            <a:r>
              <a:rPr lang="es-ES" sz="1300" dirty="0" err="1"/>
              <a:t>dif</a:t>
            </a:r>
            <a:r>
              <a:rPr lang="es-ES" sz="1300" dirty="0"/>
              <a:t>, seguridad pública, </a:t>
            </a:r>
            <a:r>
              <a:rPr lang="es-ES" sz="1300" dirty="0" err="1"/>
              <a:t>sipinna</a:t>
            </a:r>
            <a:r>
              <a:rPr lang="es-ES" sz="1300" dirty="0"/>
              <a:t>, comisión estatal de derechos humanos.</a:t>
            </a:r>
          </a:p>
          <a:p>
            <a:pPr marL="285750" indent="-285750">
              <a:buFont typeface="Arial" panose="020B0604020202020204" pitchFamily="34" charset="0"/>
              <a:buChar char="•"/>
            </a:pPr>
            <a:r>
              <a:rPr lang="es-ES" sz="1300" dirty="0"/>
              <a:t>Programar la revisión aleatoria por zona, escuela y grupo.</a:t>
            </a:r>
          </a:p>
          <a:p>
            <a:pPr marL="285750" indent="-285750">
              <a:buFont typeface="Arial" panose="020B0604020202020204" pitchFamily="34" charset="0"/>
              <a:buChar char="•"/>
            </a:pPr>
            <a:r>
              <a:rPr lang="es-ES" sz="1300" dirty="0"/>
              <a:t>Obtener, al inicio del ciclo escolar, la autorización por escrito de quien ejerza la patria potestad de cada uno de las </a:t>
            </a:r>
            <a:r>
              <a:rPr lang="es-ES" sz="1300" dirty="0" err="1"/>
              <a:t>nna</a:t>
            </a:r>
            <a:r>
              <a:rPr lang="es-ES" sz="1300" dirty="0"/>
              <a:t>, para llevar a cabo la revisión. (Solicitudes de autorización)</a:t>
            </a:r>
          </a:p>
        </p:txBody>
      </p:sp>
      <p:sp>
        <p:nvSpPr>
          <p:cNvPr id="5" name="Rectángulo 4"/>
          <p:cNvSpPr/>
          <p:nvPr/>
        </p:nvSpPr>
        <p:spPr>
          <a:xfrm>
            <a:off x="3401287" y="1815314"/>
            <a:ext cx="3041401" cy="353943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s-MX" sz="1400" b="1"/>
              <a:t>DURANTE LA REVISIÓN</a:t>
            </a:r>
          </a:p>
          <a:p>
            <a:pPr marL="285750" indent="-285750">
              <a:buFont typeface="Arial" panose="020B0604020202020204" pitchFamily="34" charset="0"/>
              <a:buChar char="•"/>
            </a:pPr>
            <a:r>
              <a:rPr lang="es-MX" sz="1400"/>
              <a:t>Ser amables durante todo el proceso de revisión.</a:t>
            </a:r>
          </a:p>
          <a:p>
            <a:pPr marL="285750" indent="-285750">
              <a:buFont typeface="Arial" panose="020B0604020202020204" pitchFamily="34" charset="0"/>
              <a:buChar char="•"/>
            </a:pPr>
            <a:r>
              <a:rPr lang="es-MX" sz="1400"/>
              <a:t>Realizar el procedimiento con guantes de látex.</a:t>
            </a:r>
          </a:p>
          <a:p>
            <a:pPr marL="285750" indent="-285750">
              <a:buFont typeface="Arial" panose="020B0604020202020204" pitchFamily="34" charset="0"/>
              <a:buChar char="•"/>
            </a:pPr>
            <a:r>
              <a:rPr lang="es-MX" sz="1400"/>
              <a:t>Solicitar a las </a:t>
            </a:r>
            <a:r>
              <a:rPr lang="es-MX" sz="1400" err="1"/>
              <a:t>nna</a:t>
            </a:r>
            <a:r>
              <a:rPr lang="es-MX" sz="1400"/>
              <a:t> que dejen en un espacio designado sus pertenencias, mochila o bolso en el sitio genérico que se destine para la revisión. </a:t>
            </a:r>
          </a:p>
          <a:p>
            <a:pPr marL="285750" indent="-285750">
              <a:buFont typeface="Arial" panose="020B0604020202020204" pitchFamily="34" charset="0"/>
              <a:buChar char="•"/>
            </a:pPr>
            <a:r>
              <a:rPr lang="es-MX" sz="1400"/>
              <a:t>Tomar las pertenencias de las </a:t>
            </a:r>
            <a:r>
              <a:rPr lang="es-MX" sz="1400" err="1"/>
              <a:t>nna</a:t>
            </a:r>
            <a:r>
              <a:rPr lang="es-MX" sz="1400"/>
              <a:t> de manera individual, ponerlas a la vista de los revisores y de alumnas y alumnos, para su inspección ocular en una mesa en la que no haya ningún objeto.</a:t>
            </a:r>
          </a:p>
        </p:txBody>
      </p:sp>
      <p:sp>
        <p:nvSpPr>
          <p:cNvPr id="7" name="Flecha derecha 6"/>
          <p:cNvSpPr/>
          <p:nvPr/>
        </p:nvSpPr>
        <p:spPr>
          <a:xfrm>
            <a:off x="6464045" y="2846879"/>
            <a:ext cx="492504" cy="533630"/>
          </a:xfrm>
          <a:prstGeom prst="right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derecha 12"/>
          <p:cNvSpPr/>
          <p:nvPr/>
        </p:nvSpPr>
        <p:spPr>
          <a:xfrm>
            <a:off x="2798041" y="2846879"/>
            <a:ext cx="581889" cy="533630"/>
          </a:xfrm>
          <a:prstGeom prst="right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65032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58223" y="433414"/>
            <a:ext cx="9105363" cy="677108"/>
          </a:xfrm>
          <a:prstGeom prst="rect">
            <a:avLst/>
          </a:prstGeom>
          <a:noFill/>
        </p:spPr>
        <p:txBody>
          <a:bodyPr wrap="square" rtlCol="0">
            <a:spAutoFit/>
          </a:bodyPr>
          <a:lstStyle/>
          <a:p>
            <a:pPr algn="ctr"/>
            <a:r>
              <a:rPr lang="es-MX" sz="2000" b="1" dirty="0">
                <a:solidFill>
                  <a:srgbClr val="F852FC"/>
                </a:solidFill>
              </a:rPr>
              <a:t>PROTOCOLO DE ACTUACIÓN </a:t>
            </a:r>
          </a:p>
          <a:p>
            <a:pPr algn="ctr"/>
            <a:r>
              <a:rPr lang="es-MX" b="1" dirty="0">
                <a:solidFill>
                  <a:srgbClr val="0070C0"/>
                </a:solidFill>
              </a:rPr>
              <a:t>EN CASO DE DETONACIONES EN LAS INMEDIACIONES DE LA ESCUELA</a:t>
            </a:r>
          </a:p>
        </p:txBody>
      </p:sp>
      <p:sp>
        <p:nvSpPr>
          <p:cNvPr id="10" name="Rectángulo 9"/>
          <p:cNvSpPr/>
          <p:nvPr/>
        </p:nvSpPr>
        <p:spPr>
          <a:xfrm>
            <a:off x="275123" y="1798802"/>
            <a:ext cx="6096000" cy="4219617"/>
          </a:xfrm>
          <a:prstGeom prst="rect">
            <a:avLst/>
          </a:prstGeom>
          <a:ln w="12700">
            <a:solidFill>
              <a:schemeClr val="accent1"/>
            </a:solidFill>
            <a:prstDash val="dash"/>
          </a:ln>
        </p:spPr>
        <p:txBody>
          <a:bodyPr wrap="square">
            <a:spAutoFit/>
          </a:bodyPr>
          <a:lstStyle/>
          <a:p>
            <a:pPr marL="285750" indent="-285750">
              <a:lnSpc>
                <a:spcPct val="115000"/>
              </a:lnSpc>
              <a:spcAft>
                <a:spcPts val="1000"/>
              </a:spcAft>
              <a:buFont typeface="Wingdings" panose="05000000000000000000" pitchFamily="2" charset="2"/>
              <a:buChar char="ü"/>
            </a:pPr>
            <a:r>
              <a:rPr lang="es-MX" sz="1400" b="1">
                <a:latin typeface="Calibri" panose="020F0502020204030204" pitchFamily="34" charset="0"/>
                <a:ea typeface="Calibri" panose="020F0502020204030204" pitchFamily="34" charset="0"/>
                <a:cs typeface="Times New Roman" panose="02020603050405020304" pitchFamily="18" charset="0"/>
              </a:rPr>
              <a:t>CASO DE DETONACIONES DE ARMAS DE FUEGO EN LAS INMEDIACIONES DE LA ESCUELA</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APRENDER A IDENTIFICAR LAS INDICACIONES DE RIESGO.</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ESTABLEZCAN CONTACTO CON LAS AUTORIDADES DE SEGURIDAD PÚBLICA MEDIANTE UNA LLAMADA AL 9-1-1.</a:t>
            </a:r>
          </a:p>
          <a:p>
            <a:pPr marL="285750" indent="-285750">
              <a:lnSpc>
                <a:spcPct val="115000"/>
              </a:lnSpc>
              <a:spcAft>
                <a:spcPts val="1000"/>
              </a:spcAft>
              <a:buFont typeface="Arial" panose="020B0604020202020204" pitchFamily="34" charset="0"/>
              <a:buChar char="•"/>
            </a:pPr>
            <a:endParaRPr lang="es-MX" sz="140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ü"/>
            </a:pPr>
            <a:r>
              <a:rPr lang="es-MX" sz="1400" b="1">
                <a:latin typeface="Calibri" panose="020F0502020204030204" pitchFamily="34" charset="0"/>
                <a:ea typeface="Calibri" panose="020F0502020204030204" pitchFamily="34" charset="0"/>
                <a:cs typeface="Times New Roman" panose="02020603050405020304" pitchFamily="18" charset="0"/>
              </a:rPr>
              <a:t>LA SEÑAL DE ALARMA</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SE RECOMIENDA DAR SEÑAL DE ALARMA CON UN TIMBRE DISTINTIVO.</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PERMANCER EN EL SALÓN.</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BUSCAR EL ESPACIO SEGURO MÁS CERCANO.</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AYUDAR A LOS COMPAÑEROS(AS) VULNERABLES.</a:t>
            </a:r>
          </a:p>
          <a:p>
            <a:pPr marL="285750" indent="-285750">
              <a:lnSpc>
                <a:spcPct val="115000"/>
              </a:lnSpc>
              <a:spcAft>
                <a:spcPts val="1000"/>
              </a:spcAft>
              <a:buFont typeface="Arial" panose="020B0604020202020204" pitchFamily="34" charset="0"/>
              <a:buChar char="•"/>
            </a:pPr>
            <a:r>
              <a:rPr lang="es-MX" sz="1400">
                <a:latin typeface="Calibri" panose="020F0502020204030204" pitchFamily="34" charset="0"/>
                <a:ea typeface="Calibri" panose="020F0502020204030204" pitchFamily="34" charset="0"/>
                <a:cs typeface="Times New Roman" panose="02020603050405020304" pitchFamily="18" charset="0"/>
              </a:rPr>
              <a:t>POR NINGÚN MOTIVO EVACUEN LA ESCUELA DURANTE EL TIROTEO.</a:t>
            </a:r>
          </a:p>
        </p:txBody>
      </p:sp>
      <p:sp>
        <p:nvSpPr>
          <p:cNvPr id="11" name="Rectángulo redondeado 10">
            <a:hlinkClick r:id="rId2" action="ppaction://hlinksldjump"/>
          </p:cNvPr>
          <p:cNvSpPr/>
          <p:nvPr/>
        </p:nvSpPr>
        <p:spPr>
          <a:xfrm>
            <a:off x="6560444" y="5659562"/>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2" name="Rectángulo redondeado 11">
            <a:hlinkClick r:id="rId3" action="ppaction://hlinksldjump"/>
          </p:cNvPr>
          <p:cNvSpPr/>
          <p:nvPr/>
        </p:nvSpPr>
        <p:spPr>
          <a:xfrm>
            <a:off x="6525766" y="4789160"/>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7"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4273892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470779" y="409596"/>
            <a:ext cx="9105363" cy="677108"/>
          </a:xfrm>
          <a:prstGeom prst="rect">
            <a:avLst/>
          </a:prstGeom>
          <a:noFill/>
        </p:spPr>
        <p:txBody>
          <a:bodyPr wrap="square" rtlCol="0">
            <a:spAutoFit/>
          </a:bodyPr>
          <a:lstStyle/>
          <a:p>
            <a:pPr algn="ctr"/>
            <a:r>
              <a:rPr lang="es-MX" sz="2000" b="1" dirty="0">
                <a:solidFill>
                  <a:srgbClr val="F852FC"/>
                </a:solidFill>
              </a:rPr>
              <a:t>PROTOCOLO DE ACTUACIÓN PARA AUTOLESION (CUTTING)</a:t>
            </a:r>
          </a:p>
          <a:p>
            <a:pPr algn="ctr"/>
            <a:r>
              <a:rPr lang="es-MX" b="1" dirty="0">
                <a:solidFill>
                  <a:srgbClr val="0070C0"/>
                </a:solidFill>
              </a:rPr>
              <a:t>EN CASO DE DETECCIÓN</a:t>
            </a:r>
          </a:p>
        </p:txBody>
      </p:sp>
      <p:sp>
        <p:nvSpPr>
          <p:cNvPr id="10" name="Rectángulo 9"/>
          <p:cNvSpPr/>
          <p:nvPr/>
        </p:nvSpPr>
        <p:spPr>
          <a:xfrm>
            <a:off x="2606525" y="175304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11" name="Rectángulo 10"/>
          <p:cNvSpPr/>
          <p:nvPr/>
        </p:nvSpPr>
        <p:spPr>
          <a:xfrm>
            <a:off x="4523328" y="175304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Guardar todo instrumento cortante y vigilar</a:t>
            </a:r>
          </a:p>
        </p:txBody>
      </p:sp>
      <p:sp>
        <p:nvSpPr>
          <p:cNvPr id="12" name="Rectángulo 11"/>
          <p:cNvSpPr/>
          <p:nvPr/>
        </p:nvSpPr>
        <p:spPr>
          <a:xfrm>
            <a:off x="4523328" y="306346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Informar al padre, madre o tutor</a:t>
            </a:r>
          </a:p>
        </p:txBody>
      </p:sp>
      <p:sp>
        <p:nvSpPr>
          <p:cNvPr id="13" name="Elipse 12"/>
          <p:cNvSpPr/>
          <p:nvPr/>
        </p:nvSpPr>
        <p:spPr>
          <a:xfrm>
            <a:off x="264718" y="1688650"/>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14" name="Rectángulo 13"/>
          <p:cNvSpPr/>
          <p:nvPr/>
        </p:nvSpPr>
        <p:spPr>
          <a:xfrm>
            <a:off x="2606525" y="306346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Elaborar acta de hechos</a:t>
            </a:r>
          </a:p>
        </p:txBody>
      </p:sp>
      <p:sp>
        <p:nvSpPr>
          <p:cNvPr id="15" name="Rectángulo 14"/>
          <p:cNvSpPr/>
          <p:nvPr/>
        </p:nvSpPr>
        <p:spPr>
          <a:xfrm>
            <a:off x="470779" y="306346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Establecer y dar seguimiento a los compromisos generados</a:t>
            </a:r>
          </a:p>
        </p:txBody>
      </p:sp>
      <p:sp>
        <p:nvSpPr>
          <p:cNvPr id="16" name="Rectángulo 15"/>
          <p:cNvSpPr/>
          <p:nvPr/>
        </p:nvSpPr>
        <p:spPr>
          <a:xfrm>
            <a:off x="2509662" y="422406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Canalizar a la alumna(o) según el tipo de servicio de atención</a:t>
            </a:r>
          </a:p>
        </p:txBody>
      </p:sp>
      <p:cxnSp>
        <p:nvCxnSpPr>
          <p:cNvPr id="17" name="Conector recto de flecha 16"/>
          <p:cNvCxnSpPr>
            <a:stCxn id="13" idx="6"/>
            <a:endCxn id="10" idx="1"/>
          </p:cNvCxnSpPr>
          <p:nvPr/>
        </p:nvCxnSpPr>
        <p:spPr>
          <a:xfrm>
            <a:off x="2119275" y="2158729"/>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8" name="Conector recto de flecha 17"/>
          <p:cNvCxnSpPr>
            <a:stCxn id="10" idx="3"/>
            <a:endCxn id="11" idx="1"/>
          </p:cNvCxnSpPr>
          <p:nvPr/>
        </p:nvCxnSpPr>
        <p:spPr>
          <a:xfrm>
            <a:off x="4255022" y="2158729"/>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9" name="Conector recto de flecha 18"/>
          <p:cNvCxnSpPr>
            <a:stCxn id="11" idx="2"/>
            <a:endCxn id="12" idx="0"/>
          </p:cNvCxnSpPr>
          <p:nvPr/>
        </p:nvCxnSpPr>
        <p:spPr>
          <a:xfrm>
            <a:off x="5347576" y="2564414"/>
            <a:ext cx="0" cy="49904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stCxn id="12" idx="1"/>
            <a:endCxn id="14" idx="3"/>
          </p:cNvCxnSpPr>
          <p:nvPr/>
        </p:nvCxnSpPr>
        <p:spPr>
          <a:xfrm flipH="1">
            <a:off x="4255022" y="3469147"/>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14" idx="1"/>
            <a:endCxn id="15" idx="3"/>
          </p:cNvCxnSpPr>
          <p:nvPr/>
        </p:nvCxnSpPr>
        <p:spPr>
          <a:xfrm flipH="1">
            <a:off x="2119275" y="3469147"/>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3" name="Conector recto de flecha 22"/>
          <p:cNvCxnSpPr>
            <a:stCxn id="16" idx="3"/>
          </p:cNvCxnSpPr>
          <p:nvPr/>
        </p:nvCxnSpPr>
        <p:spPr>
          <a:xfrm>
            <a:off x="4158158" y="4629753"/>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4" name="Elipse 23"/>
          <p:cNvSpPr/>
          <p:nvPr/>
        </p:nvSpPr>
        <p:spPr>
          <a:xfrm>
            <a:off x="4645409" y="4185432"/>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7" name="Rectángulo 26"/>
          <p:cNvSpPr/>
          <p:nvPr/>
        </p:nvSpPr>
        <p:spPr>
          <a:xfrm>
            <a:off x="-1673310" y="5844147"/>
            <a:ext cx="7454268" cy="646331"/>
          </a:xfrm>
          <a:prstGeom prst="rect">
            <a:avLst/>
          </a:prstGeom>
        </p:spPr>
        <p:txBody>
          <a:bodyPr wrap="square">
            <a:spAutoFit/>
          </a:bodyPr>
          <a:lstStyle/>
          <a:p>
            <a:pPr algn="ctr"/>
            <a:r>
              <a:rPr lang="es-MX" b="1"/>
              <a:t>Nota Importante: </a:t>
            </a:r>
          </a:p>
          <a:p>
            <a:pPr algn="ctr"/>
            <a:r>
              <a:rPr lang="es-MX"/>
              <a:t>*Manejar el caso con discrecionalidad</a:t>
            </a:r>
            <a:endParaRPr lang="es-MX" sz="1400"/>
          </a:p>
        </p:txBody>
      </p:sp>
      <p:sp>
        <p:nvSpPr>
          <p:cNvPr id="3" name="Rectángulo 2"/>
          <p:cNvSpPr/>
          <p:nvPr/>
        </p:nvSpPr>
        <p:spPr>
          <a:xfrm>
            <a:off x="6556045" y="1909764"/>
            <a:ext cx="2521023" cy="1972591"/>
          </a:xfrm>
          <a:prstGeom prst="rect">
            <a:avLst/>
          </a:prstGeom>
          <a:ln w="12700">
            <a:solidFill>
              <a:schemeClr val="accent1"/>
            </a:solidFill>
            <a:prstDash val="dash"/>
          </a:ln>
        </p:spPr>
        <p:txBody>
          <a:bodyPr wrap="square">
            <a:spAutoFit/>
          </a:bodyPr>
          <a:lstStyle/>
          <a:p>
            <a:pPr marL="285750" indent="-285750">
              <a:lnSpc>
                <a:spcPct val="115000"/>
              </a:lnSpc>
              <a:spcAft>
                <a:spcPts val="1000"/>
              </a:spcAft>
              <a:buFont typeface="Wingdings" panose="05000000000000000000" pitchFamily="2" charset="2"/>
              <a:buChar char="ü"/>
            </a:pPr>
            <a:r>
              <a:rPr lang="es-MX" sz="1100" b="1">
                <a:latin typeface="Calibri" panose="020F0502020204030204" pitchFamily="34" charset="0"/>
                <a:ea typeface="Calibri" panose="020F0502020204030204" pitchFamily="34" charset="0"/>
                <a:cs typeface="Times New Roman" panose="02020603050405020304" pitchFamily="18" charset="0"/>
              </a:rPr>
              <a:t>DETECCIÓN</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BAJA AUTOESTIMA.</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NIVELES ALTOS DE TENSIÓN.</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TRANSTORNOS ALIMENTICIOS.</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POCO CONTROL DE IMPULSOS.</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ENOJO CRÓNICO.</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LESIONES Y CICATRICES EN CUALQUIER PARTE DEL CUERPO.</a:t>
            </a:r>
          </a:p>
          <a:p>
            <a:pPr marL="285750" indent="-285750">
              <a:lnSpc>
                <a:spcPct val="115000"/>
              </a:lnSpc>
              <a:buFont typeface="Arial" panose="020B0604020202020204" pitchFamily="34" charset="0"/>
              <a:buChar char="•"/>
            </a:pPr>
            <a:r>
              <a:rPr lang="es-MX" sz="1100">
                <a:latin typeface="Calibri" panose="020F0502020204030204" pitchFamily="34" charset="0"/>
                <a:ea typeface="Calibri" panose="020F0502020204030204" pitchFamily="34" charset="0"/>
                <a:cs typeface="Times New Roman" panose="02020603050405020304" pitchFamily="18" charset="0"/>
              </a:rPr>
              <a:t>MANCHAS DE SANGRE EN SU ROPA.</a:t>
            </a:r>
          </a:p>
        </p:txBody>
      </p:sp>
      <p:sp>
        <p:nvSpPr>
          <p:cNvPr id="26" name="Rectángulo 25"/>
          <p:cNvSpPr/>
          <p:nvPr/>
        </p:nvSpPr>
        <p:spPr>
          <a:xfrm>
            <a:off x="470779" y="4224069"/>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050"/>
              <a:t>Informar a la Unidad de apoyo UIGCEDH</a:t>
            </a:r>
          </a:p>
          <a:p>
            <a:pPr algn="ctr"/>
            <a:r>
              <a:rPr lang="es-MX" sz="1050"/>
              <a:t>(Contraloría interna, Unidad de Asuntos Jurídicos)</a:t>
            </a:r>
          </a:p>
        </p:txBody>
      </p:sp>
      <p:cxnSp>
        <p:nvCxnSpPr>
          <p:cNvPr id="8" name="Conector recto de flecha 7"/>
          <p:cNvCxnSpPr>
            <a:stCxn id="15" idx="2"/>
            <a:endCxn id="26" idx="0"/>
          </p:cNvCxnSpPr>
          <p:nvPr/>
        </p:nvCxnSpPr>
        <p:spPr>
          <a:xfrm>
            <a:off x="1295027" y="3874832"/>
            <a:ext cx="0" cy="34923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9" name="Conector recto de flecha 28"/>
          <p:cNvCxnSpPr>
            <a:stCxn id="26" idx="3"/>
            <a:endCxn id="16" idx="1"/>
          </p:cNvCxnSpPr>
          <p:nvPr/>
        </p:nvCxnSpPr>
        <p:spPr>
          <a:xfrm>
            <a:off x="2119276" y="4629753"/>
            <a:ext cx="39038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8" name="Rectángulo redondeado 27">
            <a:hlinkClick r:id="rId2" action="ppaction://hlinksldjump"/>
          </p:cNvPr>
          <p:cNvSpPr/>
          <p:nvPr/>
        </p:nvSpPr>
        <p:spPr>
          <a:xfrm>
            <a:off x="6553944" y="6031812"/>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1" name="Rectángulo redondeado 30">
            <a:hlinkClick r:id="rId3" action="ppaction://hlinksldjump"/>
          </p:cNvPr>
          <p:cNvSpPr/>
          <p:nvPr/>
        </p:nvSpPr>
        <p:spPr>
          <a:xfrm>
            <a:off x="6452155" y="5231370"/>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5"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024118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6307852" y="1337042"/>
            <a:ext cx="2680511" cy="412728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15000"/>
              </a:lnSpc>
              <a:buFont typeface="Wingdings" panose="05000000000000000000" pitchFamily="2" charset="2"/>
              <a:buChar char=""/>
            </a:pPr>
            <a:r>
              <a:rPr lang="es-MX" sz="1200" b="1">
                <a:latin typeface="Calibri" panose="020F0502020204030204" pitchFamily="34" charset="0"/>
                <a:ea typeface="Calibri" panose="020F0502020204030204" pitchFamily="34" charset="0"/>
                <a:cs typeface="Times New Roman" panose="02020603050405020304" pitchFamily="18" charset="0"/>
              </a:rPr>
              <a:t>INDICADORES DE RIESGO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NOTORIOS EN LOS HÁBITOS ALIMENTARIOS (EXCESO O DISMINUCIÓN).</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MANIFESTACIONES AUTO-AGRESIVAS (CORTARSE, GOLPEARSE, PONERSE EN SITUACIONES DE RIESGO).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DIFICULTADES PARA INTEGRARSE.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TENDENCIA A AISLARSE.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DESINTERÉS POR ACTIVIDADES ESCOLARES.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EN LA VESTIMENTA.</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NEGATIVA REPENTINA EN ACTIVIDADES SOCIALES.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DESCENSO DEL RENDIMIENTO ESCOLAR.</a:t>
            </a:r>
          </a:p>
          <a:p>
            <a:pPr marL="342900" indent="-342900">
              <a:lnSpc>
                <a:spcPct val="115000"/>
              </a:lnSpc>
              <a:spcAft>
                <a:spcPts val="1000"/>
              </a:spcAft>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BRUSCOS EN SU ESTADO DE ÁNIMO.</a:t>
            </a:r>
          </a:p>
        </p:txBody>
      </p:sp>
      <p:sp>
        <p:nvSpPr>
          <p:cNvPr id="9" name="CuadroTexto 8"/>
          <p:cNvSpPr txBox="1"/>
          <p:nvPr/>
        </p:nvSpPr>
        <p:spPr>
          <a:xfrm>
            <a:off x="487599" y="508531"/>
            <a:ext cx="9105363" cy="615553"/>
          </a:xfrm>
          <a:prstGeom prst="rect">
            <a:avLst/>
          </a:prstGeom>
          <a:noFill/>
        </p:spPr>
        <p:txBody>
          <a:bodyPr wrap="square" rtlCol="0">
            <a:spAutoFit/>
          </a:bodyPr>
          <a:lstStyle/>
          <a:p>
            <a:pPr algn="ctr"/>
            <a:r>
              <a:rPr lang="es-MX" b="1" dirty="0">
                <a:solidFill>
                  <a:srgbClr val="F852FC"/>
                </a:solidFill>
              </a:rPr>
              <a:t>PROTOCOLO DE ACTUACIÓN PARA USO DE INTERNET Y REDES SOCIALES</a:t>
            </a:r>
          </a:p>
          <a:p>
            <a:pPr algn="ctr"/>
            <a:r>
              <a:rPr lang="es-MX" sz="1600" b="1" dirty="0">
                <a:solidFill>
                  <a:srgbClr val="0070C0"/>
                </a:solidFill>
              </a:rPr>
              <a:t>EN CASO DE CIBER ACOSO SEXUAL INFANTIL (GROOMING)</a:t>
            </a:r>
          </a:p>
        </p:txBody>
      </p:sp>
      <p:sp>
        <p:nvSpPr>
          <p:cNvPr id="10" name="Rectángulo 9"/>
          <p:cNvSpPr/>
          <p:nvPr/>
        </p:nvSpPr>
        <p:spPr>
          <a:xfrm>
            <a:off x="2299230" y="168458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11" name="Rectángulo 10"/>
          <p:cNvSpPr/>
          <p:nvPr/>
        </p:nvSpPr>
        <p:spPr>
          <a:xfrm>
            <a:off x="4216033" y="168458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la madre, padre o tutor</a:t>
            </a:r>
          </a:p>
        </p:txBody>
      </p:sp>
      <p:sp>
        <p:nvSpPr>
          <p:cNvPr id="12" name="Rectángulo 11"/>
          <p:cNvSpPr/>
          <p:nvPr/>
        </p:nvSpPr>
        <p:spPr>
          <a:xfrm>
            <a:off x="4216033" y="299500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Elaborar acta de hechos</a:t>
            </a:r>
          </a:p>
        </p:txBody>
      </p:sp>
      <p:sp>
        <p:nvSpPr>
          <p:cNvPr id="13" name="Elipse 12"/>
          <p:cNvSpPr/>
          <p:nvPr/>
        </p:nvSpPr>
        <p:spPr>
          <a:xfrm>
            <a:off x="32549" y="1620187"/>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14" name="Rectángulo 13"/>
          <p:cNvSpPr/>
          <p:nvPr/>
        </p:nvSpPr>
        <p:spPr>
          <a:xfrm>
            <a:off x="2299230" y="299500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Denuncie el hecho al teléfono 6678464200 o al correo: </a:t>
            </a:r>
            <a:r>
              <a:rPr lang="es-MX" sz="1200" u="sng"/>
              <a:t>uigsepyc@Gmail.com</a:t>
            </a:r>
            <a:endParaRPr lang="es-MX" sz="1200"/>
          </a:p>
        </p:txBody>
      </p:sp>
      <p:sp>
        <p:nvSpPr>
          <p:cNvPr id="15" name="Rectángulo 14"/>
          <p:cNvSpPr/>
          <p:nvPr/>
        </p:nvSpPr>
        <p:spPr>
          <a:xfrm>
            <a:off x="163484" y="299500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Generar oficio incluyendo folio</a:t>
            </a:r>
          </a:p>
        </p:txBody>
      </p:sp>
      <p:sp>
        <p:nvSpPr>
          <p:cNvPr id="16" name="Rectángulo 15"/>
          <p:cNvSpPr/>
          <p:nvPr/>
        </p:nvSpPr>
        <p:spPr>
          <a:xfrm>
            <a:off x="2220882" y="4213247"/>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Reportar a la procuraduría de protección de NNA del estado de Sinaloa</a:t>
            </a:r>
          </a:p>
        </p:txBody>
      </p:sp>
      <p:cxnSp>
        <p:nvCxnSpPr>
          <p:cNvPr id="17" name="Conector recto de flecha 16"/>
          <p:cNvCxnSpPr>
            <a:stCxn id="13" idx="6"/>
            <a:endCxn id="10" idx="1"/>
          </p:cNvCxnSpPr>
          <p:nvPr/>
        </p:nvCxnSpPr>
        <p:spPr>
          <a:xfrm>
            <a:off x="1887106" y="2090266"/>
            <a:ext cx="412124"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8" name="Conector recto de flecha 17"/>
          <p:cNvCxnSpPr>
            <a:stCxn id="10" idx="3"/>
            <a:endCxn id="11" idx="1"/>
          </p:cNvCxnSpPr>
          <p:nvPr/>
        </p:nvCxnSpPr>
        <p:spPr>
          <a:xfrm>
            <a:off x="3947727" y="2090266"/>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9" name="Conector recto de flecha 18"/>
          <p:cNvCxnSpPr>
            <a:stCxn id="11" idx="2"/>
            <a:endCxn id="12" idx="0"/>
          </p:cNvCxnSpPr>
          <p:nvPr/>
        </p:nvCxnSpPr>
        <p:spPr>
          <a:xfrm>
            <a:off x="5040281" y="2495951"/>
            <a:ext cx="0" cy="49904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stCxn id="12" idx="1"/>
            <a:endCxn id="14" idx="3"/>
          </p:cNvCxnSpPr>
          <p:nvPr/>
        </p:nvCxnSpPr>
        <p:spPr>
          <a:xfrm flipH="1">
            <a:off x="3947727" y="3400684"/>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14" idx="1"/>
            <a:endCxn id="15" idx="3"/>
          </p:cNvCxnSpPr>
          <p:nvPr/>
        </p:nvCxnSpPr>
        <p:spPr>
          <a:xfrm flipH="1">
            <a:off x="1811980" y="3400684"/>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2" name="Conector recto de flecha 21"/>
          <p:cNvCxnSpPr>
            <a:endCxn id="25" idx="0"/>
          </p:cNvCxnSpPr>
          <p:nvPr/>
        </p:nvCxnSpPr>
        <p:spPr>
          <a:xfrm>
            <a:off x="987732" y="3806369"/>
            <a:ext cx="0" cy="39819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3" name="Conector recto de flecha 22"/>
          <p:cNvCxnSpPr>
            <a:stCxn id="16" idx="3"/>
          </p:cNvCxnSpPr>
          <p:nvPr/>
        </p:nvCxnSpPr>
        <p:spPr>
          <a:xfrm>
            <a:off x="3869378" y="4618931"/>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4" name="Elipse 23"/>
          <p:cNvSpPr/>
          <p:nvPr/>
        </p:nvSpPr>
        <p:spPr>
          <a:xfrm>
            <a:off x="4356629" y="4174610"/>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5" name="Rectángulo 24"/>
          <p:cNvSpPr/>
          <p:nvPr/>
        </p:nvSpPr>
        <p:spPr>
          <a:xfrm>
            <a:off x="163484" y="4204564"/>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En caso de ser necesario, canalizar con la unidad de apoyo UIGCEDH</a:t>
            </a:r>
          </a:p>
        </p:txBody>
      </p:sp>
      <p:cxnSp>
        <p:nvCxnSpPr>
          <p:cNvPr id="4" name="Conector recto de flecha 3"/>
          <p:cNvCxnSpPr>
            <a:stCxn id="25" idx="3"/>
            <a:endCxn id="16" idx="1"/>
          </p:cNvCxnSpPr>
          <p:nvPr/>
        </p:nvCxnSpPr>
        <p:spPr>
          <a:xfrm>
            <a:off x="1811980" y="4610249"/>
            <a:ext cx="408902" cy="868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0" name="Rectángulo redondeado 29">
            <a:hlinkClick r:id="rId2" action="ppaction://hlinksldjump"/>
          </p:cNvPr>
          <p:cNvSpPr/>
          <p:nvPr/>
        </p:nvSpPr>
        <p:spPr>
          <a:xfrm>
            <a:off x="6461689" y="6279027"/>
            <a:ext cx="2372836" cy="578973"/>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1" name="Rectángulo redondeado 30">
            <a:hlinkClick r:id="rId3" action="ppaction://hlinksldjump"/>
          </p:cNvPr>
          <p:cNvSpPr/>
          <p:nvPr/>
        </p:nvSpPr>
        <p:spPr>
          <a:xfrm>
            <a:off x="6307852" y="5584365"/>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6"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35503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redondeado 11">
            <a:hlinkClick r:id="rId2" action="ppaction://hlinksldjump"/>
          </p:cNvPr>
          <p:cNvSpPr/>
          <p:nvPr/>
        </p:nvSpPr>
        <p:spPr>
          <a:xfrm>
            <a:off x="1044563" y="3354552"/>
            <a:ext cx="7141029" cy="464457"/>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dirty="0">
                <a:solidFill>
                  <a:schemeClr val="tx1"/>
                </a:solidFill>
              </a:rPr>
              <a:t>1. DIAGRAMA DE FLUJO GENERAL PARA LA ATENCIÓN DE NNA</a:t>
            </a:r>
          </a:p>
        </p:txBody>
      </p:sp>
      <p:sp>
        <p:nvSpPr>
          <p:cNvPr id="13" name="Rectángulo redondeado 12">
            <a:hlinkClick r:id="rId3" action="ppaction://hlinksldjump"/>
          </p:cNvPr>
          <p:cNvSpPr/>
          <p:nvPr/>
        </p:nvSpPr>
        <p:spPr>
          <a:xfrm>
            <a:off x="1044561" y="4110012"/>
            <a:ext cx="7141029" cy="464457"/>
          </a:xfrm>
          <a:prstGeom prst="roundRect">
            <a:avLst/>
          </a:prstGeom>
          <a:solidFill>
            <a:srgbClr val="FA8BFD"/>
          </a:solidFill>
          <a:ln>
            <a:solidFill>
              <a:schemeClr val="accent1">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2. UNIDAD ESPECIALIZADA UIGCEDH (SEPyC)</a:t>
            </a:r>
          </a:p>
        </p:txBody>
      </p:sp>
      <p:sp>
        <p:nvSpPr>
          <p:cNvPr id="14" name="Rectángulo redondeado 13">
            <a:hlinkClick r:id="rId4" action="ppaction://hlinksldjump"/>
          </p:cNvPr>
          <p:cNvSpPr/>
          <p:nvPr/>
        </p:nvSpPr>
        <p:spPr>
          <a:xfrm>
            <a:off x="1044561" y="4750589"/>
            <a:ext cx="7141029" cy="464457"/>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3. PROTOCOLOS DE ACTUACIÓN (PNCE)</a:t>
            </a:r>
          </a:p>
        </p:txBody>
      </p:sp>
      <p:sp>
        <p:nvSpPr>
          <p:cNvPr id="10" name="Rectángulo redondeado 9">
            <a:hlinkClick r:id="rId5" action="ppaction://hlinksldjump"/>
          </p:cNvPr>
          <p:cNvSpPr/>
          <p:nvPr/>
        </p:nvSpPr>
        <p:spPr>
          <a:xfrm>
            <a:off x="1044558" y="5362343"/>
            <a:ext cx="7141029" cy="464457"/>
          </a:xfrm>
          <a:prstGeom prst="roundRect">
            <a:avLst/>
          </a:prstGeom>
          <a:solidFill>
            <a:srgbClr val="FA8BFD"/>
          </a:solidFill>
          <a:ln>
            <a:solidFill>
              <a:schemeClr val="accent1">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4. OPERACIÓN MOCHILA</a:t>
            </a:r>
          </a:p>
        </p:txBody>
      </p:sp>
      <p:pic>
        <p:nvPicPr>
          <p:cNvPr id="16" name="Imagen 4">
            <a:extLst>
              <a:ext uri="{FF2B5EF4-FFF2-40B4-BE49-F238E27FC236}">
                <a16:creationId xmlns="" xmlns:a16="http://schemas.microsoft.com/office/drawing/2014/main" id="{011C5F89-AAA7-4BA4-87CA-65C0F62BE7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665" y="364250"/>
            <a:ext cx="2048013" cy="896415"/>
          </a:xfrm>
          <a:prstGeom prst="rect">
            <a:avLst/>
          </a:prstGeom>
        </p:spPr>
      </p:pic>
      <p:pic>
        <p:nvPicPr>
          <p:cNvPr id="17" name="Imagen 5"/>
          <p:cNvPicPr>
            <a:picLocks noChangeAspect="1"/>
          </p:cNvPicPr>
          <p:nvPr/>
        </p:nvPicPr>
        <p:blipFill>
          <a:blip r:embed="rId7"/>
          <a:stretch>
            <a:fillRect/>
          </a:stretch>
        </p:blipFill>
        <p:spPr>
          <a:xfrm>
            <a:off x="7311687" y="582193"/>
            <a:ext cx="1747800" cy="832722"/>
          </a:xfrm>
          <a:prstGeom prst="rect">
            <a:avLst/>
          </a:prstGeom>
          <a:ln>
            <a:noFill/>
          </a:ln>
          <a:effectLst>
            <a:softEdge rad="112500"/>
          </a:effectLst>
        </p:spPr>
      </p:pic>
      <p:pic>
        <p:nvPicPr>
          <p:cNvPr id="18"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8364" y="736351"/>
            <a:ext cx="1780672" cy="524405"/>
          </a:xfrm>
          <a:prstGeom prst="rect">
            <a:avLst/>
          </a:prstGeom>
        </p:spPr>
      </p:pic>
      <p:sp>
        <p:nvSpPr>
          <p:cNvPr id="11" name="Flecha arriba 10"/>
          <p:cNvSpPr/>
          <p:nvPr/>
        </p:nvSpPr>
        <p:spPr>
          <a:xfrm rot="-2460000">
            <a:off x="8421878" y="3800713"/>
            <a:ext cx="264523" cy="32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echa arriba 18"/>
          <p:cNvSpPr/>
          <p:nvPr/>
        </p:nvSpPr>
        <p:spPr>
          <a:xfrm rot="-2460000">
            <a:off x="8421879" y="4389274"/>
            <a:ext cx="264523" cy="32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echa arriba 19"/>
          <p:cNvSpPr/>
          <p:nvPr/>
        </p:nvSpPr>
        <p:spPr>
          <a:xfrm rot="-2460000">
            <a:off x="8421876" y="4943363"/>
            <a:ext cx="264523" cy="32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arriba 20"/>
          <p:cNvSpPr/>
          <p:nvPr/>
        </p:nvSpPr>
        <p:spPr>
          <a:xfrm rot="-2460000">
            <a:off x="8421877" y="5549741"/>
            <a:ext cx="264523" cy="32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n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5111" y="455848"/>
            <a:ext cx="1580602" cy="1063202"/>
          </a:xfrm>
          <a:prstGeom prst="rect">
            <a:avLst/>
          </a:prstGeom>
        </p:spPr>
      </p:pic>
      <p:sp>
        <p:nvSpPr>
          <p:cNvPr id="23" name="1 Botón de acción: Inicio">
            <a:hlinkClick r:id="rId10" action="ppaction://hlinksldjump" highlightClick="1"/>
          </p:cNvPr>
          <p:cNvSpPr/>
          <p:nvPr/>
        </p:nvSpPr>
        <p:spPr>
          <a:xfrm>
            <a:off x="4038097" y="1725430"/>
            <a:ext cx="1153950" cy="102914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a:p>
            <a:pPr algn="ctr"/>
            <a:endParaRPr lang="es-MX" dirty="0"/>
          </a:p>
          <a:p>
            <a:pPr algn="ctr"/>
            <a:endParaRPr lang="es-MX" dirty="0"/>
          </a:p>
          <a:p>
            <a:pPr algn="ctr"/>
            <a:endParaRPr lang="es-MX" dirty="0">
              <a:solidFill>
                <a:schemeClr val="bg1">
                  <a:lumMod val="50000"/>
                </a:schemeClr>
              </a:solidFill>
            </a:endParaRPr>
          </a:p>
          <a:p>
            <a:pPr algn="ctr"/>
            <a:r>
              <a:rPr lang="es-MX" dirty="0">
                <a:solidFill>
                  <a:schemeClr val="bg1">
                    <a:lumMod val="50000"/>
                  </a:schemeClr>
                </a:solidFill>
              </a:rPr>
              <a:t>INICIO</a:t>
            </a:r>
          </a:p>
        </p:txBody>
      </p:sp>
    </p:spTree>
    <p:extLst>
      <p:ext uri="{BB962C8B-B14F-4D97-AF65-F5344CB8AC3E}">
        <p14:creationId xmlns:p14="http://schemas.microsoft.com/office/powerpoint/2010/main" val="71206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533828" y="487220"/>
            <a:ext cx="7177597" cy="861774"/>
          </a:xfrm>
          <a:prstGeom prst="rect">
            <a:avLst/>
          </a:prstGeom>
          <a:noFill/>
        </p:spPr>
        <p:txBody>
          <a:bodyPr wrap="square" rtlCol="0">
            <a:spAutoFit/>
          </a:bodyPr>
          <a:lstStyle/>
          <a:p>
            <a:pPr algn="ctr"/>
            <a:r>
              <a:rPr lang="es-MX" b="1" dirty="0">
                <a:solidFill>
                  <a:srgbClr val="F852FC"/>
                </a:solidFill>
              </a:rPr>
              <a:t>PROTOCOLO DE ACTUACIÓN PARA USO DE INTERNET Y REDES SOCIALES</a:t>
            </a:r>
          </a:p>
          <a:p>
            <a:pPr algn="ctr"/>
            <a:r>
              <a:rPr lang="es-MX" sz="1600" b="1" dirty="0">
                <a:solidFill>
                  <a:srgbClr val="0070C0"/>
                </a:solidFill>
              </a:rPr>
              <a:t>EN CASO DE DIFUSIÓN O PUBLICACIÓN DE CONTENIDOS INSINUANTES A TRAVES DE DISPOSITIVOS TECNOLOGICOS (SEXTING)</a:t>
            </a:r>
          </a:p>
        </p:txBody>
      </p:sp>
      <p:sp>
        <p:nvSpPr>
          <p:cNvPr id="2" name="Rectángulo 1"/>
          <p:cNvSpPr/>
          <p:nvPr/>
        </p:nvSpPr>
        <p:spPr>
          <a:xfrm>
            <a:off x="6089080" y="1411981"/>
            <a:ext cx="2959993" cy="391491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15000"/>
              </a:lnSpc>
              <a:buFont typeface="Wingdings" panose="05000000000000000000" pitchFamily="2" charset="2"/>
              <a:buChar char=""/>
            </a:pPr>
            <a:r>
              <a:rPr lang="es-MX" sz="1200" b="1">
                <a:latin typeface="Calibri" panose="020F0502020204030204" pitchFamily="34" charset="0"/>
                <a:ea typeface="Calibri" panose="020F0502020204030204" pitchFamily="34" charset="0"/>
                <a:cs typeface="Times New Roman" panose="02020603050405020304" pitchFamily="18" charset="0"/>
              </a:rPr>
              <a:t>INDICADORES DE RIESGO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NOTORIOS EN LOS HÁBITOS ALIMENTARIOS (EXCESO O DISMINUCIÓN).</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MANIFESTACIONES AUTO-AGRESIVAS (CORTARSE, GOLPEARSE, PONERSE EN SITUACIONES DE RIESGO).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DIFICULTADES PARA INTEGRARSE.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TENDENCIA A AISLARSE.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DESINTERÉS POR ACTIVIDADES ESCOLARES.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EN LA VESTIMENTA.</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NEGATIVA REPENTINA EN ACTIVIDADES SOCIALES.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DESCENSO DEL RENDIMIENTO ESCOLAR.</a:t>
            </a:r>
          </a:p>
          <a:p>
            <a:pPr marL="342900" indent="-342900">
              <a:lnSpc>
                <a:spcPct val="115000"/>
              </a:lnSpc>
              <a:spcAft>
                <a:spcPts val="1000"/>
              </a:spcAft>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BRUSCOS EN SU ESTADO DE ÁNIMO.</a:t>
            </a:r>
          </a:p>
        </p:txBody>
      </p:sp>
      <p:sp>
        <p:nvSpPr>
          <p:cNvPr id="25" name="Rectángulo 24"/>
          <p:cNvSpPr/>
          <p:nvPr/>
        </p:nvSpPr>
        <p:spPr>
          <a:xfrm>
            <a:off x="2114152" y="2349773"/>
            <a:ext cx="1711468" cy="8074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26" name="Rectángulo 25"/>
          <p:cNvSpPr/>
          <p:nvPr/>
        </p:nvSpPr>
        <p:spPr>
          <a:xfrm>
            <a:off x="4030955" y="2349773"/>
            <a:ext cx="1711468" cy="8074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la madre, padre o tutor</a:t>
            </a:r>
          </a:p>
        </p:txBody>
      </p:sp>
      <p:sp>
        <p:nvSpPr>
          <p:cNvPr id="27" name="Rectángulo 26"/>
          <p:cNvSpPr/>
          <p:nvPr/>
        </p:nvSpPr>
        <p:spPr>
          <a:xfrm>
            <a:off x="4030955" y="3660191"/>
            <a:ext cx="1711468" cy="8074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Elaborar acta de hechos</a:t>
            </a:r>
          </a:p>
        </p:txBody>
      </p:sp>
      <p:sp>
        <p:nvSpPr>
          <p:cNvPr id="28" name="Elipse 27"/>
          <p:cNvSpPr/>
          <p:nvPr/>
        </p:nvSpPr>
        <p:spPr>
          <a:xfrm>
            <a:off x="29542" y="2271230"/>
            <a:ext cx="1925401" cy="9356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29" name="Rectángulo 28"/>
          <p:cNvSpPr/>
          <p:nvPr/>
        </p:nvSpPr>
        <p:spPr>
          <a:xfrm>
            <a:off x="2114152" y="3660191"/>
            <a:ext cx="1711468" cy="8074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Denuncie el hecho al teléfono al 6678464200 o al correo: </a:t>
            </a:r>
            <a:r>
              <a:rPr lang="es-MX" sz="1200" u="sng"/>
              <a:t>uigsepyc@Gmail.com</a:t>
            </a:r>
            <a:endParaRPr lang="es-MX" sz="1200"/>
          </a:p>
        </p:txBody>
      </p:sp>
      <p:sp>
        <p:nvSpPr>
          <p:cNvPr id="30" name="Rectángulo 29"/>
          <p:cNvSpPr/>
          <p:nvPr/>
        </p:nvSpPr>
        <p:spPr>
          <a:xfrm>
            <a:off x="-21594" y="3660191"/>
            <a:ext cx="1711468" cy="8074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Generar oficio incluyendo folio</a:t>
            </a:r>
          </a:p>
        </p:txBody>
      </p:sp>
      <p:sp>
        <p:nvSpPr>
          <p:cNvPr id="31" name="Rectángulo 30"/>
          <p:cNvSpPr/>
          <p:nvPr/>
        </p:nvSpPr>
        <p:spPr>
          <a:xfrm>
            <a:off x="2035804" y="4878438"/>
            <a:ext cx="1711468" cy="8074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Reportar a la procuraduría de protección de NNA del estado de Sinaloa</a:t>
            </a:r>
          </a:p>
        </p:txBody>
      </p:sp>
      <p:cxnSp>
        <p:nvCxnSpPr>
          <p:cNvPr id="32" name="Conector recto de flecha 31"/>
          <p:cNvCxnSpPr>
            <a:stCxn id="28" idx="6"/>
            <a:endCxn id="25" idx="1"/>
          </p:cNvCxnSpPr>
          <p:nvPr/>
        </p:nvCxnSpPr>
        <p:spPr>
          <a:xfrm>
            <a:off x="1954943" y="2739037"/>
            <a:ext cx="159209" cy="1446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3" name="Conector recto de flecha 32"/>
          <p:cNvCxnSpPr>
            <a:stCxn id="25" idx="3"/>
            <a:endCxn id="26" idx="1"/>
          </p:cNvCxnSpPr>
          <p:nvPr/>
        </p:nvCxnSpPr>
        <p:spPr>
          <a:xfrm>
            <a:off x="3825620" y="2753497"/>
            <a:ext cx="205335"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4" name="Conector recto de flecha 33"/>
          <p:cNvCxnSpPr>
            <a:stCxn id="26" idx="2"/>
            <a:endCxn id="27" idx="0"/>
          </p:cNvCxnSpPr>
          <p:nvPr/>
        </p:nvCxnSpPr>
        <p:spPr>
          <a:xfrm>
            <a:off x="4886689" y="3157220"/>
            <a:ext cx="0" cy="50297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5" name="Conector recto de flecha 34"/>
          <p:cNvCxnSpPr>
            <a:stCxn id="27" idx="1"/>
            <a:endCxn id="29" idx="3"/>
          </p:cNvCxnSpPr>
          <p:nvPr/>
        </p:nvCxnSpPr>
        <p:spPr>
          <a:xfrm flipH="1">
            <a:off x="3825620" y="4063915"/>
            <a:ext cx="205335"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6" name="Conector recto de flecha 35"/>
          <p:cNvCxnSpPr>
            <a:stCxn id="29" idx="1"/>
            <a:endCxn id="30" idx="3"/>
          </p:cNvCxnSpPr>
          <p:nvPr/>
        </p:nvCxnSpPr>
        <p:spPr>
          <a:xfrm flipH="1">
            <a:off x="1689874" y="4063915"/>
            <a:ext cx="424278"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7" name="Conector recto de flecha 36"/>
          <p:cNvCxnSpPr>
            <a:stCxn id="30" idx="2"/>
            <a:endCxn id="40" idx="0"/>
          </p:cNvCxnSpPr>
          <p:nvPr/>
        </p:nvCxnSpPr>
        <p:spPr>
          <a:xfrm>
            <a:off x="834140" y="4467638"/>
            <a:ext cx="0" cy="40211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8" name="Conector recto de flecha 37"/>
          <p:cNvCxnSpPr>
            <a:stCxn id="31" idx="3"/>
          </p:cNvCxnSpPr>
          <p:nvPr/>
        </p:nvCxnSpPr>
        <p:spPr>
          <a:xfrm flipV="1">
            <a:off x="3747272" y="5280200"/>
            <a:ext cx="487250" cy="196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9" name="Elipse 38"/>
          <p:cNvSpPr/>
          <p:nvPr/>
        </p:nvSpPr>
        <p:spPr>
          <a:xfrm>
            <a:off x="4234522" y="4869755"/>
            <a:ext cx="1776210" cy="9062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40" name="Rectángulo 39"/>
          <p:cNvSpPr/>
          <p:nvPr/>
        </p:nvSpPr>
        <p:spPr>
          <a:xfrm>
            <a:off x="-21594" y="4869755"/>
            <a:ext cx="1711468" cy="8074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En caso de ser necesario, canalizar con la unidad de apoyo UIGCEDH</a:t>
            </a:r>
          </a:p>
        </p:txBody>
      </p:sp>
      <p:cxnSp>
        <p:nvCxnSpPr>
          <p:cNvPr id="41" name="Conector recto de flecha 40"/>
          <p:cNvCxnSpPr>
            <a:stCxn id="40" idx="3"/>
            <a:endCxn id="31" idx="1"/>
          </p:cNvCxnSpPr>
          <p:nvPr/>
        </p:nvCxnSpPr>
        <p:spPr>
          <a:xfrm>
            <a:off x="1689874" y="5273479"/>
            <a:ext cx="345930" cy="868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43" name="Rectángulo redondeado 42">
            <a:hlinkClick r:id="rId2" action="ppaction://hlinksldjump"/>
          </p:cNvPr>
          <p:cNvSpPr/>
          <p:nvPr/>
        </p:nvSpPr>
        <p:spPr>
          <a:xfrm>
            <a:off x="6750224" y="6218421"/>
            <a:ext cx="2040242" cy="535631"/>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dirty="0">
                <a:solidFill>
                  <a:sysClr val="windowText" lastClr="000000"/>
                </a:solidFill>
              </a:rPr>
              <a:t>Protocolos</a:t>
            </a:r>
          </a:p>
        </p:txBody>
      </p:sp>
      <p:sp>
        <p:nvSpPr>
          <p:cNvPr id="44" name="Rectángulo redondeado 43">
            <a:hlinkClick r:id="rId3" action="ppaction://hlinksldjump"/>
          </p:cNvPr>
          <p:cNvSpPr/>
          <p:nvPr/>
        </p:nvSpPr>
        <p:spPr>
          <a:xfrm>
            <a:off x="6461228" y="5450142"/>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4"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675601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170007" y="336062"/>
            <a:ext cx="7425178" cy="984885"/>
          </a:xfrm>
          <a:prstGeom prst="rect">
            <a:avLst/>
          </a:prstGeom>
          <a:noFill/>
        </p:spPr>
        <p:txBody>
          <a:bodyPr wrap="square" rtlCol="0">
            <a:spAutoFit/>
          </a:bodyPr>
          <a:lstStyle/>
          <a:p>
            <a:pPr algn="ctr"/>
            <a:r>
              <a:rPr lang="es-MX" sz="2000" b="1" dirty="0">
                <a:solidFill>
                  <a:srgbClr val="F852FC"/>
                </a:solidFill>
              </a:rPr>
              <a:t>PROTOCOLO DE ACTUACIÓN PARA USO DE INTERNET Y REDES SOCIALES</a:t>
            </a:r>
          </a:p>
          <a:p>
            <a:pPr algn="ctr"/>
            <a:r>
              <a:rPr lang="es-MX" b="1" dirty="0">
                <a:solidFill>
                  <a:srgbClr val="0070C0"/>
                </a:solidFill>
              </a:rPr>
              <a:t>EN CASO DE ACOSO ENTRE IGUALES EN REDES SOCIALES (CIBERACOSO)</a:t>
            </a:r>
          </a:p>
        </p:txBody>
      </p:sp>
      <p:sp>
        <p:nvSpPr>
          <p:cNvPr id="2" name="Rectángulo 1"/>
          <p:cNvSpPr/>
          <p:nvPr/>
        </p:nvSpPr>
        <p:spPr>
          <a:xfrm>
            <a:off x="5717102" y="1597928"/>
            <a:ext cx="3391951" cy="3065455"/>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15000"/>
              </a:lnSpc>
              <a:buFont typeface="Wingdings" panose="05000000000000000000" pitchFamily="2" charset="2"/>
              <a:buChar char=""/>
            </a:pPr>
            <a:r>
              <a:rPr lang="es-MX" sz="1200" b="1">
                <a:latin typeface="Calibri" panose="020F0502020204030204" pitchFamily="34" charset="0"/>
                <a:ea typeface="Calibri" panose="020F0502020204030204" pitchFamily="34" charset="0"/>
                <a:cs typeface="Times New Roman" panose="02020603050405020304" pitchFamily="18" charset="0"/>
              </a:rPr>
              <a:t>DETECCIÓN</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AISLAMIENTO.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ANSIEDAD.</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BAJA AUTOESTIMA</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POSIBLE DEPRESIÓN O CAMBIO DE HUMOR.</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DISMINUCIÓN REPENTINA EN LAS TAREAS ESCOLARES.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INSMONIO.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CAMBIOS DE PERSONALIDAD.</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NERVIOSISMO E HIPERSENSIBILIDAD A TODA INJUSTICIA.</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INCAPACIDAD PARA DISFRUTAR.</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PERSONALIDAD INSEGURA</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MIEDO GENERAL</a:t>
            </a:r>
          </a:p>
        </p:txBody>
      </p:sp>
      <p:sp>
        <p:nvSpPr>
          <p:cNvPr id="25" name="Rectángulo 24"/>
          <p:cNvSpPr/>
          <p:nvPr/>
        </p:nvSpPr>
        <p:spPr>
          <a:xfrm>
            <a:off x="2103410" y="243320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26" name="Rectángulo 25"/>
          <p:cNvSpPr/>
          <p:nvPr/>
        </p:nvSpPr>
        <p:spPr>
          <a:xfrm>
            <a:off x="4020213" y="243320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la madre, padre o tutor</a:t>
            </a:r>
          </a:p>
        </p:txBody>
      </p:sp>
      <p:sp>
        <p:nvSpPr>
          <p:cNvPr id="27" name="Rectángulo 26"/>
          <p:cNvSpPr/>
          <p:nvPr/>
        </p:nvSpPr>
        <p:spPr>
          <a:xfrm>
            <a:off x="4020213" y="374362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a:t>Elaborar acta de hechos</a:t>
            </a:r>
          </a:p>
        </p:txBody>
      </p:sp>
      <p:sp>
        <p:nvSpPr>
          <p:cNvPr id="28" name="Elipse 27"/>
          <p:cNvSpPr/>
          <p:nvPr/>
        </p:nvSpPr>
        <p:spPr>
          <a:xfrm>
            <a:off x="-108930" y="2382437"/>
            <a:ext cx="1893251" cy="9088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29" name="Rectángulo 28"/>
          <p:cNvSpPr/>
          <p:nvPr/>
        </p:nvSpPr>
        <p:spPr>
          <a:xfrm>
            <a:off x="2103410" y="374362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Denuncie el hecho al teléfono al 6678424600 o al correo: uigsepyc@gmail-.com</a:t>
            </a:r>
          </a:p>
        </p:txBody>
      </p:sp>
      <p:sp>
        <p:nvSpPr>
          <p:cNvPr id="30" name="Rectángulo 29"/>
          <p:cNvSpPr/>
          <p:nvPr/>
        </p:nvSpPr>
        <p:spPr>
          <a:xfrm>
            <a:off x="-32336" y="374362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Generar oficio incluyendo folio</a:t>
            </a:r>
          </a:p>
        </p:txBody>
      </p:sp>
      <p:sp>
        <p:nvSpPr>
          <p:cNvPr id="31" name="Rectángulo 30"/>
          <p:cNvSpPr/>
          <p:nvPr/>
        </p:nvSpPr>
        <p:spPr>
          <a:xfrm>
            <a:off x="2025062" y="496187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Reportar a la procuraduría de protección de NNA del estado de Sinaloa</a:t>
            </a:r>
          </a:p>
        </p:txBody>
      </p:sp>
      <p:cxnSp>
        <p:nvCxnSpPr>
          <p:cNvPr id="32" name="Conector recto de flecha 31"/>
          <p:cNvCxnSpPr>
            <a:stCxn id="28" idx="6"/>
          </p:cNvCxnSpPr>
          <p:nvPr/>
        </p:nvCxnSpPr>
        <p:spPr>
          <a:xfrm flipV="1">
            <a:off x="1784321" y="2821178"/>
            <a:ext cx="408902" cy="1566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3" name="Conector recto de flecha 32"/>
          <p:cNvCxnSpPr>
            <a:stCxn id="25" idx="3"/>
            <a:endCxn id="26" idx="1"/>
          </p:cNvCxnSpPr>
          <p:nvPr/>
        </p:nvCxnSpPr>
        <p:spPr>
          <a:xfrm>
            <a:off x="3751907" y="2838889"/>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4" name="Conector recto de flecha 33"/>
          <p:cNvCxnSpPr>
            <a:stCxn id="26" idx="2"/>
            <a:endCxn id="27" idx="0"/>
          </p:cNvCxnSpPr>
          <p:nvPr/>
        </p:nvCxnSpPr>
        <p:spPr>
          <a:xfrm>
            <a:off x="4844461" y="3244574"/>
            <a:ext cx="0" cy="49904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5" name="Conector recto de flecha 34"/>
          <p:cNvCxnSpPr>
            <a:stCxn id="27" idx="1"/>
            <a:endCxn id="29" idx="3"/>
          </p:cNvCxnSpPr>
          <p:nvPr/>
        </p:nvCxnSpPr>
        <p:spPr>
          <a:xfrm flipH="1">
            <a:off x="3751907" y="4149307"/>
            <a:ext cx="26830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6" name="Conector recto de flecha 35"/>
          <p:cNvCxnSpPr>
            <a:stCxn id="29" idx="1"/>
            <a:endCxn id="30" idx="3"/>
          </p:cNvCxnSpPr>
          <p:nvPr/>
        </p:nvCxnSpPr>
        <p:spPr>
          <a:xfrm flipH="1">
            <a:off x="1616160" y="4149307"/>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7" name="Conector recto de flecha 36"/>
          <p:cNvCxnSpPr>
            <a:endCxn id="40" idx="0"/>
          </p:cNvCxnSpPr>
          <p:nvPr/>
        </p:nvCxnSpPr>
        <p:spPr>
          <a:xfrm>
            <a:off x="791912" y="4554992"/>
            <a:ext cx="0" cy="39819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8" name="Conector recto de flecha 37"/>
          <p:cNvCxnSpPr>
            <a:stCxn id="31" idx="3"/>
          </p:cNvCxnSpPr>
          <p:nvPr/>
        </p:nvCxnSpPr>
        <p:spPr>
          <a:xfrm>
            <a:off x="3673558" y="5367554"/>
            <a:ext cx="487250"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9" name="Elipse 38"/>
          <p:cNvSpPr/>
          <p:nvPr/>
        </p:nvSpPr>
        <p:spPr>
          <a:xfrm>
            <a:off x="4160808" y="4897475"/>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40" name="Rectángulo 39"/>
          <p:cNvSpPr/>
          <p:nvPr/>
        </p:nvSpPr>
        <p:spPr>
          <a:xfrm>
            <a:off x="-32336" y="4953187"/>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En caso de ser necesario, canalizar con la unidad de apoyo UIGCEDH</a:t>
            </a:r>
          </a:p>
        </p:txBody>
      </p:sp>
      <p:cxnSp>
        <p:nvCxnSpPr>
          <p:cNvPr id="41" name="Conector recto de flecha 40"/>
          <p:cNvCxnSpPr>
            <a:stCxn id="40" idx="3"/>
            <a:endCxn id="31" idx="1"/>
          </p:cNvCxnSpPr>
          <p:nvPr/>
        </p:nvCxnSpPr>
        <p:spPr>
          <a:xfrm>
            <a:off x="1616160" y="5358872"/>
            <a:ext cx="408902" cy="868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43" name="Rectángulo redondeado 42">
            <a:hlinkClick r:id="rId2" action="ppaction://hlinksldjump"/>
          </p:cNvPr>
          <p:cNvSpPr/>
          <p:nvPr/>
        </p:nvSpPr>
        <p:spPr>
          <a:xfrm>
            <a:off x="6424885" y="5988082"/>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44" name="Rectángulo redondeado 43">
            <a:hlinkClick r:id="rId3" action="ppaction://hlinksldjump"/>
          </p:cNvPr>
          <p:cNvSpPr/>
          <p:nvPr/>
        </p:nvSpPr>
        <p:spPr>
          <a:xfrm>
            <a:off x="6400979" y="5191925"/>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4"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4290979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717430" y="345428"/>
            <a:ext cx="6761409" cy="1138773"/>
          </a:xfrm>
          <a:prstGeom prst="rect">
            <a:avLst/>
          </a:prstGeom>
          <a:noFill/>
        </p:spPr>
        <p:txBody>
          <a:bodyPr wrap="square" rtlCol="0">
            <a:spAutoFit/>
          </a:bodyPr>
          <a:lstStyle/>
          <a:p>
            <a:pPr algn="ctr"/>
            <a:r>
              <a:rPr lang="es-MX" b="1" dirty="0">
                <a:solidFill>
                  <a:srgbClr val="F852FC"/>
                </a:solidFill>
              </a:rPr>
              <a:t>PROTOCOLO DE ACTUACIÓN DE PRESENCIA Y CONSUMO DE DROGAS, EN EL ENTORNO ESCOLAR</a:t>
            </a:r>
          </a:p>
          <a:p>
            <a:pPr algn="ctr"/>
            <a:r>
              <a:rPr lang="es-MX" sz="1600" b="1" dirty="0">
                <a:solidFill>
                  <a:srgbClr val="0070C0"/>
                </a:solidFill>
              </a:rPr>
              <a:t>DETECCIÓN DE PRESENCIA Y CONSUMO DE DROGAS EN EL ENTORNO ESCOLAR</a:t>
            </a:r>
          </a:p>
        </p:txBody>
      </p:sp>
      <p:sp>
        <p:nvSpPr>
          <p:cNvPr id="10" name="Rectángulo 9"/>
          <p:cNvSpPr/>
          <p:nvPr/>
        </p:nvSpPr>
        <p:spPr>
          <a:xfrm>
            <a:off x="4223733" y="1972221"/>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MX" sz="1100"/>
              <a:t>Garantizar el bienestar de la NNA, manejando en todo momento la situación con discreción</a:t>
            </a:r>
          </a:p>
        </p:txBody>
      </p:sp>
      <p:sp>
        <p:nvSpPr>
          <p:cNvPr id="11" name="Rectángulo 10"/>
          <p:cNvSpPr/>
          <p:nvPr/>
        </p:nvSpPr>
        <p:spPr>
          <a:xfrm>
            <a:off x="4223733" y="317524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la madre, padre o tutor</a:t>
            </a:r>
          </a:p>
        </p:txBody>
      </p:sp>
      <p:sp>
        <p:nvSpPr>
          <p:cNvPr id="12" name="Rectángulo 11"/>
          <p:cNvSpPr/>
          <p:nvPr/>
        </p:nvSpPr>
        <p:spPr>
          <a:xfrm>
            <a:off x="2142784" y="317292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a:t>Llevar a la NNA a la dirección o a un lugar en que pueda estar bajo observación de un adulto</a:t>
            </a:r>
          </a:p>
        </p:txBody>
      </p:sp>
      <p:sp>
        <p:nvSpPr>
          <p:cNvPr id="13" name="Elipse 12"/>
          <p:cNvSpPr/>
          <p:nvPr/>
        </p:nvSpPr>
        <p:spPr>
          <a:xfrm>
            <a:off x="37897" y="1907826"/>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14" name="Rectángulo 13"/>
          <p:cNvSpPr/>
          <p:nvPr/>
        </p:nvSpPr>
        <p:spPr>
          <a:xfrm>
            <a:off x="68934" y="3172925"/>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Elaborar acta de hechos</a:t>
            </a:r>
          </a:p>
        </p:txBody>
      </p:sp>
      <p:sp>
        <p:nvSpPr>
          <p:cNvPr id="15" name="Rectángulo 14"/>
          <p:cNvSpPr/>
          <p:nvPr/>
        </p:nvSpPr>
        <p:spPr>
          <a:xfrm>
            <a:off x="2140108" y="4380538"/>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MX" sz="1100"/>
              <a:t>De ser necesario canalizar al alumno según el tipo de servicio de atención que requiera.</a:t>
            </a:r>
          </a:p>
        </p:txBody>
      </p:sp>
      <p:sp>
        <p:nvSpPr>
          <p:cNvPr id="16" name="Rectángulo 15"/>
          <p:cNvSpPr/>
          <p:nvPr/>
        </p:nvSpPr>
        <p:spPr>
          <a:xfrm>
            <a:off x="4223733" y="438054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MX" sz="1200"/>
              <a:t>Establecer compromisos con padres o tutores para la atención de la </a:t>
            </a:r>
            <a:r>
              <a:rPr lang="es-MX" sz="1200" err="1"/>
              <a:t>nna</a:t>
            </a:r>
            <a:r>
              <a:rPr lang="es-MX" sz="1200"/>
              <a:t>.</a:t>
            </a:r>
          </a:p>
        </p:txBody>
      </p:sp>
      <p:sp>
        <p:nvSpPr>
          <p:cNvPr id="24" name="Elipse 23"/>
          <p:cNvSpPr/>
          <p:nvPr/>
        </p:nvSpPr>
        <p:spPr>
          <a:xfrm>
            <a:off x="4120702" y="5583560"/>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 name="Rectángulo 1"/>
          <p:cNvSpPr/>
          <p:nvPr/>
        </p:nvSpPr>
        <p:spPr>
          <a:xfrm>
            <a:off x="6131796" y="1426289"/>
            <a:ext cx="2844975" cy="359636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nSpc>
                <a:spcPct val="115000"/>
              </a:lnSpc>
              <a:buFont typeface="Wingdings" panose="05000000000000000000" pitchFamily="2" charset="2"/>
              <a:buChar char=""/>
            </a:pPr>
            <a:r>
              <a:rPr lang="es-MX" sz="1100" b="1">
                <a:latin typeface="Calibri" panose="020F0502020204030204" pitchFamily="34" charset="0"/>
                <a:ea typeface="Calibri" panose="020F0502020204030204" pitchFamily="34" charset="0"/>
                <a:cs typeface="Times New Roman" panose="02020603050405020304" pitchFamily="18" charset="0"/>
              </a:rPr>
              <a:t>DETECCIÓN</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PROBLEMAS FÍSICOS O MENTALES.</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SOMNOLENCIA.</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PÉRDIDA DE PESO, NARIZ CONGESTIONADA, DIFICULTAD AL CAMINAR, SIN PEDECIMIENTO QUE LO JUSTIFIQUE.</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HIPERACTIVIDAD POR LAS DROGAS ESTIMULANTES.</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OLOR O ALIENTO DIFERENTE.</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NUEVAS AMISTADES QUE COBRAN ALGUNA PRESENCIA EN LA ESCUELA Y EVITA QUE SU FAMILIA LAS CONOZCA.</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CAMBIOS EN LA APARIENCIA O PÉRDIDA DE INTERES EN LA HIGIENE PERSONAL.</a:t>
            </a:r>
          </a:p>
          <a:p>
            <a:pPr marL="342900" indent="-342900">
              <a:lnSpc>
                <a:spcPct val="115000"/>
              </a:lnSpc>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QUEJAS ACERCA DE PROBLEMAS DE SALUD Y EMOCIONALES.</a:t>
            </a:r>
          </a:p>
          <a:p>
            <a:pPr marL="342900" indent="-342900">
              <a:lnSpc>
                <a:spcPct val="115000"/>
              </a:lnSpc>
              <a:spcAft>
                <a:spcPts val="1000"/>
              </a:spcAft>
              <a:buFont typeface="Symbol" panose="05050102010706020507" pitchFamily="18" charset="2"/>
              <a:buChar char=""/>
            </a:pPr>
            <a:r>
              <a:rPr lang="es-MX" sz="1100">
                <a:latin typeface="Calibri" panose="020F0502020204030204" pitchFamily="34" charset="0"/>
                <a:ea typeface="Calibri" panose="020F0502020204030204" pitchFamily="34" charset="0"/>
                <a:cs typeface="Times New Roman" panose="02020603050405020304" pitchFamily="18" charset="0"/>
              </a:rPr>
              <a:t>PROBLEMAS ESCOLARES.</a:t>
            </a:r>
          </a:p>
        </p:txBody>
      </p:sp>
      <p:sp>
        <p:nvSpPr>
          <p:cNvPr id="25" name="Rectángulo 24"/>
          <p:cNvSpPr/>
          <p:nvPr/>
        </p:nvSpPr>
        <p:spPr>
          <a:xfrm>
            <a:off x="2140108" y="1972222"/>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26" name="Rectángulo 25"/>
          <p:cNvSpPr/>
          <p:nvPr/>
        </p:nvSpPr>
        <p:spPr>
          <a:xfrm>
            <a:off x="68934" y="4380539"/>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a:t>En caso de ser necesario, canalizar con la unidad de apoyo UIGCEDH</a:t>
            </a:r>
          </a:p>
        </p:txBody>
      </p:sp>
      <p:cxnSp>
        <p:nvCxnSpPr>
          <p:cNvPr id="4" name="Conector recto de flecha 3"/>
          <p:cNvCxnSpPr>
            <a:stCxn id="13" idx="6"/>
            <a:endCxn id="25" idx="1"/>
          </p:cNvCxnSpPr>
          <p:nvPr/>
        </p:nvCxnSpPr>
        <p:spPr>
          <a:xfrm>
            <a:off x="1892454" y="2377905"/>
            <a:ext cx="247654" cy="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7" name="Conector recto de flecha 26"/>
          <p:cNvCxnSpPr>
            <a:stCxn id="25" idx="3"/>
            <a:endCxn id="10" idx="1"/>
          </p:cNvCxnSpPr>
          <p:nvPr/>
        </p:nvCxnSpPr>
        <p:spPr>
          <a:xfrm flipV="1">
            <a:off x="3788605" y="2377906"/>
            <a:ext cx="435129"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9" name="Conector recto de flecha 28"/>
          <p:cNvCxnSpPr>
            <a:stCxn id="10" idx="2"/>
            <a:endCxn id="11" idx="0"/>
          </p:cNvCxnSpPr>
          <p:nvPr/>
        </p:nvCxnSpPr>
        <p:spPr>
          <a:xfrm>
            <a:off x="5047981" y="2783590"/>
            <a:ext cx="0" cy="39165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1" name="Conector recto de flecha 30"/>
          <p:cNvCxnSpPr>
            <a:stCxn id="11" idx="1"/>
            <a:endCxn id="12" idx="3"/>
          </p:cNvCxnSpPr>
          <p:nvPr/>
        </p:nvCxnSpPr>
        <p:spPr>
          <a:xfrm flipH="1" flipV="1">
            <a:off x="3791281" y="3578609"/>
            <a:ext cx="432453" cy="232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3" name="Conector recto de flecha 32"/>
          <p:cNvCxnSpPr>
            <a:stCxn id="12" idx="1"/>
            <a:endCxn id="14" idx="3"/>
          </p:cNvCxnSpPr>
          <p:nvPr/>
        </p:nvCxnSpPr>
        <p:spPr>
          <a:xfrm flipH="1">
            <a:off x="1717430" y="3578609"/>
            <a:ext cx="425354"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5" name="Conector recto de flecha 34"/>
          <p:cNvCxnSpPr>
            <a:stCxn id="14" idx="2"/>
            <a:endCxn id="26" idx="0"/>
          </p:cNvCxnSpPr>
          <p:nvPr/>
        </p:nvCxnSpPr>
        <p:spPr>
          <a:xfrm>
            <a:off x="893182" y="3984294"/>
            <a:ext cx="0" cy="396245"/>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7" name="Conector recto de flecha 36"/>
          <p:cNvCxnSpPr>
            <a:stCxn id="26" idx="3"/>
            <a:endCxn id="15" idx="1"/>
          </p:cNvCxnSpPr>
          <p:nvPr/>
        </p:nvCxnSpPr>
        <p:spPr>
          <a:xfrm flipV="1">
            <a:off x="1717430" y="4786223"/>
            <a:ext cx="422678"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39" name="Conector recto de flecha 38"/>
          <p:cNvCxnSpPr>
            <a:stCxn id="15" idx="3"/>
            <a:endCxn id="16" idx="1"/>
          </p:cNvCxnSpPr>
          <p:nvPr/>
        </p:nvCxnSpPr>
        <p:spPr>
          <a:xfrm>
            <a:off x="3788605" y="4786222"/>
            <a:ext cx="435129" cy="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41" name="Conector recto de flecha 40"/>
          <p:cNvCxnSpPr>
            <a:stCxn id="16" idx="2"/>
          </p:cNvCxnSpPr>
          <p:nvPr/>
        </p:nvCxnSpPr>
        <p:spPr>
          <a:xfrm>
            <a:off x="5047981" y="5191909"/>
            <a:ext cx="0" cy="276913"/>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0" name="Rectángulo redondeado 29">
            <a:hlinkClick r:id="rId2" action="ppaction://hlinksldjump"/>
          </p:cNvPr>
          <p:cNvSpPr/>
          <p:nvPr/>
        </p:nvSpPr>
        <p:spPr>
          <a:xfrm>
            <a:off x="6458199" y="5979993"/>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2" name="Rectángulo redondeado 31">
            <a:hlinkClick r:id="rId3" action="ppaction://hlinksldjump"/>
          </p:cNvPr>
          <p:cNvSpPr/>
          <p:nvPr/>
        </p:nvSpPr>
        <p:spPr>
          <a:xfrm>
            <a:off x="6410388" y="5110216"/>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34"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919422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158815" y="464191"/>
            <a:ext cx="7147775" cy="615553"/>
          </a:xfrm>
          <a:prstGeom prst="rect">
            <a:avLst/>
          </a:prstGeom>
          <a:noFill/>
        </p:spPr>
        <p:txBody>
          <a:bodyPr wrap="square" rtlCol="0">
            <a:spAutoFit/>
          </a:bodyPr>
          <a:lstStyle/>
          <a:p>
            <a:pPr algn="ctr"/>
            <a:r>
              <a:rPr lang="es-MX" b="1" dirty="0">
                <a:solidFill>
                  <a:srgbClr val="F852FC"/>
                </a:solidFill>
              </a:rPr>
              <a:t>PROTOCOLO DE ACTUACIÓN DE PRIMEROS AUXILIOS</a:t>
            </a:r>
          </a:p>
          <a:p>
            <a:pPr algn="ctr"/>
            <a:r>
              <a:rPr lang="es-MX" sz="1600" b="1" dirty="0">
                <a:solidFill>
                  <a:srgbClr val="0070C0"/>
                </a:solidFill>
              </a:rPr>
              <a:t>LESIONES Y ACCIDENTES EN LA ESCUELA</a:t>
            </a:r>
          </a:p>
        </p:txBody>
      </p:sp>
      <p:sp>
        <p:nvSpPr>
          <p:cNvPr id="3" name="Rectángulo 2"/>
          <p:cNvSpPr/>
          <p:nvPr/>
        </p:nvSpPr>
        <p:spPr>
          <a:xfrm>
            <a:off x="4239492" y="1359957"/>
            <a:ext cx="3976254" cy="5449697"/>
          </a:xfrm>
          <a:prstGeom prst="rect">
            <a:avLst/>
          </a:prstGeom>
          <a:ln>
            <a:solidFill>
              <a:schemeClr val="accent1"/>
            </a:solidFill>
            <a:prstDash val="dash"/>
          </a:ln>
        </p:spPr>
        <p:txBody>
          <a:bodyPr wrap="square">
            <a:spAutoFit/>
          </a:bodyPr>
          <a:lstStyle/>
          <a:p>
            <a:pPr marL="342900" indent="-342900">
              <a:lnSpc>
                <a:spcPct val="115000"/>
              </a:lnSpc>
              <a:spcAft>
                <a:spcPts val="1000"/>
              </a:spcAft>
              <a:buFont typeface="Wingdings" panose="05000000000000000000" pitchFamily="2" charset="2"/>
              <a:buChar char=""/>
            </a:pPr>
            <a:r>
              <a:rPr lang="es-MX" sz="1200" b="1">
                <a:latin typeface="Calibri" panose="020F0502020204030204" pitchFamily="34" charset="0"/>
                <a:ea typeface="Calibri" panose="020F0502020204030204" pitchFamily="34" charset="0"/>
                <a:cs typeface="Times New Roman" panose="02020603050405020304" pitchFamily="18" charset="0"/>
              </a:rPr>
              <a:t>ACTUACIÓN</a:t>
            </a:r>
          </a:p>
          <a:p>
            <a:pPr marL="342900" indent="-342900">
              <a:lnSpc>
                <a:spcPct val="115000"/>
              </a:lnSpc>
              <a:spcAft>
                <a:spcPts val="1000"/>
              </a:spcAft>
              <a:buFont typeface="Wingdings" panose="05000000000000000000" pitchFamily="2"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NOTIFICAR MADRES/PADRES O TUTORES </a:t>
            </a:r>
          </a:p>
          <a:p>
            <a:pPr marL="228600">
              <a:lnSpc>
                <a:spcPct val="115000"/>
              </a:lnSpc>
              <a:spcAft>
                <a:spcPts val="1000"/>
              </a:spcAft>
            </a:pPr>
            <a:r>
              <a:rPr lang="es-MX" sz="1200">
                <a:latin typeface="Calibri" panose="020F0502020204030204" pitchFamily="34" charset="0"/>
                <a:ea typeface="Calibri" panose="020F0502020204030204" pitchFamily="34" charset="0"/>
                <a:cs typeface="Times New Roman" panose="02020603050405020304" pitchFamily="18" charset="0"/>
              </a:rPr>
              <a:t>SI SE ESTÁ ENTRENANDO EN PRIMEROS AUXILIOS, APLICAR LAS TÉCNICAS ADECUADAS EN CASO DE: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DESMAYO.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HEMORRAGIA NASAL “SIN GOLPE”.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HEMORRAGIA LEVE.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RASPÓN LEVE.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HERIDAS EN LA BOCA.</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TORCEDURAS Y ESGUINCES.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LUXACIONES Y FRACTURAS.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PIQUETES DE ABEJAS.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PARO CARDIORESPIRATORIO.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AHOGAMIENTO POR SÓLIDOS.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INTOXICACIÓN POR QUÍMICOS.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CONVULSIONES.</a:t>
            </a:r>
          </a:p>
          <a:p>
            <a:pPr marL="342900" indent="-342900">
              <a:lnSpc>
                <a:spcPct val="115000"/>
              </a:lnSpc>
              <a:spcAft>
                <a:spcPts val="1000"/>
              </a:spcAft>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QUEMADURAS DE 1ER, 2DO Y 3ER GRADO.</a:t>
            </a:r>
          </a:p>
          <a:p>
            <a:pPr>
              <a:lnSpc>
                <a:spcPct val="115000"/>
              </a:lnSpc>
              <a:spcAft>
                <a:spcPts val="1000"/>
              </a:spcAft>
            </a:pPr>
            <a:r>
              <a:rPr lang="es-MX" sz="1200">
                <a:latin typeface="Calibri" panose="020F0502020204030204" pitchFamily="34" charset="0"/>
                <a:ea typeface="Calibri" panose="020F0502020204030204" pitchFamily="34" charset="0"/>
                <a:cs typeface="Times New Roman" panose="02020603050405020304" pitchFamily="18" charset="0"/>
              </a:rPr>
              <a:t>             EN CASO DE SER NECESARIO </a:t>
            </a:r>
          </a:p>
          <a:p>
            <a:pPr marL="457200">
              <a:lnSpc>
                <a:spcPct val="115000"/>
              </a:lnSpc>
              <a:spcAft>
                <a:spcPts val="1000"/>
              </a:spcAft>
            </a:pPr>
            <a:r>
              <a:rPr lang="es-MX" sz="1200">
                <a:latin typeface="Calibri" panose="020F0502020204030204" pitchFamily="34" charset="0"/>
                <a:ea typeface="Calibri" panose="020F0502020204030204" pitchFamily="34" charset="0"/>
                <a:cs typeface="Times New Roman" panose="02020603050405020304" pitchFamily="18" charset="0"/>
              </a:rPr>
              <a:t>LLAMAR  A 9-1-1 EMERGENCIAS.</a:t>
            </a:r>
          </a:p>
          <a:p>
            <a:pPr marL="457200">
              <a:lnSpc>
                <a:spcPct val="115000"/>
              </a:lnSpc>
              <a:spcAft>
                <a:spcPts val="1000"/>
              </a:spcAft>
            </a:pPr>
            <a:r>
              <a:rPr lang="es-MX" sz="1200">
                <a:latin typeface="Calibri" panose="020F0502020204030204" pitchFamily="34" charset="0"/>
                <a:ea typeface="Calibri" panose="020F0502020204030204" pitchFamily="34" charset="0"/>
                <a:cs typeface="Times New Roman" panose="02020603050405020304" pitchFamily="18" charset="0"/>
              </a:rPr>
              <a:t>TRASLADO AL CENTRO DE URGENCIAS MÉDICAS.</a:t>
            </a:r>
          </a:p>
          <a:p>
            <a:pPr marL="457200">
              <a:lnSpc>
                <a:spcPct val="115000"/>
              </a:lnSpc>
              <a:spcAft>
                <a:spcPts val="1000"/>
              </a:spcAft>
            </a:pPr>
            <a:r>
              <a:rPr lang="es-MX" sz="1200">
                <a:latin typeface="Calibri" panose="020F0502020204030204" pitchFamily="34" charset="0"/>
                <a:ea typeface="Calibri" panose="020F0502020204030204" pitchFamily="34" charset="0"/>
                <a:cs typeface="Times New Roman" panose="02020603050405020304" pitchFamily="18" charset="0"/>
              </a:rPr>
              <a:t>TRASLADO AL DOMICILIO.</a:t>
            </a:r>
          </a:p>
        </p:txBody>
      </p:sp>
      <p:sp>
        <p:nvSpPr>
          <p:cNvPr id="4" name="Rectángulo 3"/>
          <p:cNvSpPr/>
          <p:nvPr/>
        </p:nvSpPr>
        <p:spPr>
          <a:xfrm>
            <a:off x="0" y="1359957"/>
            <a:ext cx="4114799" cy="5171416"/>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200" b="1" dirty="0">
                <a:latin typeface="Calibri" panose="020F0502020204030204" pitchFamily="34" charset="0"/>
                <a:ea typeface="Calibri" panose="020F0502020204030204" pitchFamily="34" charset="0"/>
                <a:cs typeface="Times New Roman" panose="02020603050405020304" pitchFamily="18" charset="0"/>
              </a:rPr>
              <a:t>PREVENCIÓN</a:t>
            </a:r>
          </a:p>
          <a:p>
            <a:pPr marL="457200">
              <a:lnSpc>
                <a:spcPct val="115000"/>
              </a:lnSpc>
            </a:pPr>
            <a:r>
              <a:rPr lang="es-MX" sz="11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REALIZAR UN RECORRIDO POR EL INTERIOR DEL PLANTEL PARA LOCALIZAR RIESGOS ESTRUCTURALES COMO GRIETAS, HUNDIMIENTOS Y DAÑOS DE LA INFRAESTRUCTURA DEL INMUEBLE.</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VERIFICAR LAS CONDICIONES DE ESCALERAS, RUTAS DE EVACUACIÓN Y PUNTOS DE REUNIÓN ASÍ COMO IDENTIFICAR RIESGOS NO ESTRUCTURALES.</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LAS CONDICIONES DE INSTALACIONES ELÉCTRICAS, HIDRÁULICA Y DE GAS, LOS SISTEMAS DE ALERTA, LAS SEÑALIZACIONES Y EL EQUIPO DE SEGURIDAD.</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IDENTIFICAR SEÑALES DE TRÁNSITO A LOS ALREDEDORES DEL CENTRO EDUCATIVO.</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NO SE DEBEN PERMITIR QUE LOS ALUMNOS MANIPULEN HERAMIENTAS Y EQUIPOS QUE NO SEPAN OPERAR, SIN SUPERVISIÓN DE UN MAESTRO.</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MANTENER ORDEN Y LIMPIEZA EN TODA LA INSTITUCIÓN.</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IMPEDIR LA ENTRADA DE LAS NIÑAS(OS) A LA COCINA EN TANTO SE PREPARAN LOS ALIMENTOS.</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SI UN ANIMAL AGRESIVO ENTRA AL PLANTEL EDUCATIVO, SE DEBE CONTROLAR AL ALUMNADO Y MANTENERLO LEJOS DE ÉL.</a:t>
            </a:r>
          </a:p>
          <a:p>
            <a:pPr marL="342900" indent="-342900">
              <a:lnSpc>
                <a:spcPct val="115000"/>
              </a:lnSpc>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FUMIGAR LA INSTALACIÓN.</a:t>
            </a:r>
          </a:p>
          <a:p>
            <a:pPr marL="342900" indent="-342900">
              <a:lnSpc>
                <a:spcPct val="115000"/>
              </a:lnSpc>
              <a:spcAft>
                <a:spcPts val="1000"/>
              </a:spcAft>
              <a:buFont typeface="Symbol" panose="05050102010706020507" pitchFamily="18"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SUPERVISIÓN DEL DOCENTE AL REALIZAR ACTIVIDADES SON OBJETOS PEQUEÑOS.</a:t>
            </a:r>
          </a:p>
        </p:txBody>
      </p:sp>
      <p:sp>
        <p:nvSpPr>
          <p:cNvPr id="11" name="Rectángulo redondeado 10">
            <a:hlinkClick r:id="rId2" action="ppaction://hlinksldjump"/>
          </p:cNvPr>
          <p:cNvSpPr/>
          <p:nvPr/>
        </p:nvSpPr>
        <p:spPr>
          <a:xfrm>
            <a:off x="7481171" y="5526075"/>
            <a:ext cx="1650838" cy="498727"/>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2" name="Rectángulo redondeado 11">
            <a:hlinkClick r:id="rId3" action="ppaction://hlinksldjump"/>
          </p:cNvPr>
          <p:cNvSpPr/>
          <p:nvPr/>
        </p:nvSpPr>
        <p:spPr>
          <a:xfrm>
            <a:off x="6578762" y="4310955"/>
            <a:ext cx="2565238" cy="716676"/>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13"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117792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24763" y="312246"/>
            <a:ext cx="6761409" cy="615553"/>
          </a:xfrm>
          <a:prstGeom prst="rect">
            <a:avLst/>
          </a:prstGeom>
          <a:noFill/>
        </p:spPr>
        <p:txBody>
          <a:bodyPr wrap="square" rtlCol="0">
            <a:spAutoFit/>
          </a:bodyPr>
          <a:lstStyle/>
          <a:p>
            <a:pPr algn="ctr"/>
            <a:r>
              <a:rPr lang="es-MX" b="1" dirty="0">
                <a:solidFill>
                  <a:srgbClr val="F852FC"/>
                </a:solidFill>
              </a:rPr>
              <a:t>PROTOCOLO DE ACTUACIÓN PARA FENOMENOS NATURALES</a:t>
            </a:r>
          </a:p>
          <a:p>
            <a:pPr algn="ctr"/>
            <a:r>
              <a:rPr lang="es-MX" sz="1600" b="1" dirty="0">
                <a:solidFill>
                  <a:srgbClr val="0070C0"/>
                </a:solidFill>
              </a:rPr>
              <a:t>EN CASO DE HURACAN</a:t>
            </a:r>
          </a:p>
        </p:txBody>
      </p:sp>
      <p:sp>
        <p:nvSpPr>
          <p:cNvPr id="2" name="Rectángulo 1"/>
          <p:cNvSpPr/>
          <p:nvPr/>
        </p:nvSpPr>
        <p:spPr>
          <a:xfrm>
            <a:off x="3190196" y="1556605"/>
            <a:ext cx="2541754" cy="3560975"/>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AUXILIO DURANTE LA EMERGENCIA.</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ACTIVE LOS PROTOCOLOS DE SEGURIDAD.</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REPORTARLO AL 9-1-1.</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MANTÉNGASE INFORMADO CADA 5, 10, 30 MINUTOS.</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NO ASOMARSE POR PUERTAS Y VENTANAS.</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SI FUE TRASLADADO A UN ALBERGUE, SIGA LAS INSTRUCCIONES DE LAS AUTORIDADES.</a:t>
            </a:r>
          </a:p>
        </p:txBody>
      </p:sp>
      <p:sp>
        <p:nvSpPr>
          <p:cNvPr id="3" name="Rectángulo 2"/>
          <p:cNvSpPr/>
          <p:nvPr/>
        </p:nvSpPr>
        <p:spPr>
          <a:xfrm>
            <a:off x="6209228" y="1556605"/>
            <a:ext cx="2817434" cy="4304255"/>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RECUPERACIÓN</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CHECAR LAS CONDICIONES DEL PLANTEL PARA SU REPORTE A LAS AUTORIDADES.</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SI HAY HERIDOS REPORTAR A LOS SERVICIOS DE EMERGENCIA 9-1-1.</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ASEGURARSE QUE NO HAYA FUGAS DE GAS NI RIESGO DE CORTO CIRCUITO, DENTRO Y FUERA DEL PLANTEL.</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NO ACERCARSE A LOS CABLES ELÉCTRICOS, POSTES NI ÁRBOLES.</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UTILIZAR LOS TELÉFONOS SOLAMENTE PARA LAS EMERGENCIAS.</a:t>
            </a:r>
          </a:p>
        </p:txBody>
      </p:sp>
      <p:sp>
        <p:nvSpPr>
          <p:cNvPr id="4" name="Rectángulo 3"/>
          <p:cNvSpPr/>
          <p:nvPr/>
        </p:nvSpPr>
        <p:spPr>
          <a:xfrm>
            <a:off x="141459" y="1556605"/>
            <a:ext cx="2712919" cy="4964308"/>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200" b="1">
                <a:latin typeface="Calibri" panose="020F0502020204030204" pitchFamily="34" charset="0"/>
                <a:ea typeface="Calibri" panose="020F0502020204030204" pitchFamily="34" charset="0"/>
                <a:cs typeface="Times New Roman" panose="02020603050405020304" pitchFamily="18" charset="0"/>
              </a:rPr>
              <a:t>PREVENCIÓN</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INFÓRMESE POR LAS INSTITUCIONES COMPETENTES EN EL TEMA, CONAGUA Y PROTECCIÓN CIVIL.</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CONFIRME LA INFORMACIÓN GENERADA OFICIALMENTE.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CIERRE PUERTAS Y VENTANAS, COLOQUE CINTA ADHESIVA EN FORMA DE X.</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GUARDE DOCUMETOS PERSONALES EN BOLSAS PLÁSTICAS.</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CORTE EL SUMINISTRO DE GAS Y ELECTRICIDAD.</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MANTENGA UNA LÁMPARA DE MANO, RADIO PORTÁTIL Y SUFICIENTES PILAS, ALIMENTOS ENLATADOS, AGUA EMBOTELLADA Y UN BOTIQUÍN.</a:t>
            </a:r>
          </a:p>
          <a:p>
            <a:pPr marL="342900" indent="-342900">
              <a:lnSpc>
                <a:spcPct val="115000"/>
              </a:lnSpc>
              <a:spcAft>
                <a:spcPts val="1000"/>
              </a:spcAft>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SI LA ESCUELA ESTÁ EN LUGARES DE RIESGOS UBIQUE EL REFUGIO TEMPORAL MÁS CERCANO.</a:t>
            </a:r>
            <a:endParaRPr lang="es-MX" sz="1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redondeado 11">
            <a:hlinkClick r:id="rId2" action="ppaction://hlinksldjump"/>
          </p:cNvPr>
          <p:cNvSpPr/>
          <p:nvPr/>
        </p:nvSpPr>
        <p:spPr>
          <a:xfrm>
            <a:off x="6209228" y="6042636"/>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3" name="Rectángulo redondeado 12">
            <a:hlinkClick r:id="rId3" action="ppaction://hlinksldjump"/>
          </p:cNvPr>
          <p:cNvSpPr/>
          <p:nvPr/>
        </p:nvSpPr>
        <p:spPr>
          <a:xfrm>
            <a:off x="3407043" y="6054162"/>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10"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147968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509135" y="526099"/>
            <a:ext cx="6761409" cy="615553"/>
          </a:xfrm>
          <a:prstGeom prst="rect">
            <a:avLst/>
          </a:prstGeom>
          <a:noFill/>
        </p:spPr>
        <p:txBody>
          <a:bodyPr wrap="square" rtlCol="0">
            <a:spAutoFit/>
          </a:bodyPr>
          <a:lstStyle/>
          <a:p>
            <a:pPr algn="ctr"/>
            <a:r>
              <a:rPr lang="es-MX" b="1" dirty="0">
                <a:solidFill>
                  <a:srgbClr val="F852FC"/>
                </a:solidFill>
              </a:rPr>
              <a:t>PROTOCOLO DE ACTUACIÓN PARA FENOMENOS NATURALES</a:t>
            </a:r>
          </a:p>
          <a:p>
            <a:pPr algn="ctr"/>
            <a:r>
              <a:rPr lang="es-MX" sz="1600" b="1" dirty="0">
                <a:solidFill>
                  <a:srgbClr val="0070C0"/>
                </a:solidFill>
              </a:rPr>
              <a:t>EN CASO DE INUNDACIONES</a:t>
            </a:r>
          </a:p>
        </p:txBody>
      </p:sp>
      <p:sp>
        <p:nvSpPr>
          <p:cNvPr id="2" name="Rectángulo 1"/>
          <p:cNvSpPr/>
          <p:nvPr/>
        </p:nvSpPr>
        <p:spPr>
          <a:xfrm>
            <a:off x="93312" y="2160976"/>
            <a:ext cx="3842197" cy="3313215"/>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PREVENCIÓN</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CONFIRME LA INFORMACIÓN GENERADA OFICIALMENTE.</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GUARDE DOCUMETOS PERSONALES EN BOLSAS PLÁSTICAS.</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MANTENGA UNA LÁMPARA DE MANO, RADIO PORTÁTIL, SUFICIENTES PILAS Y UN BOTIQUÍN.</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SI LA ESCUELA ESTÁ EN LUGARES DE RIESGOS UBIQUE EL REFUGIO TEMPORAL MÁS CERCANO.</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CONOZCA LAS RUTAS HACIA LUGARES MÁS ALTOS DE LA COMUNIDAD.</a:t>
            </a:r>
          </a:p>
        </p:txBody>
      </p:sp>
      <p:sp>
        <p:nvSpPr>
          <p:cNvPr id="3" name="Rectángulo 2"/>
          <p:cNvSpPr/>
          <p:nvPr/>
        </p:nvSpPr>
        <p:spPr>
          <a:xfrm>
            <a:off x="4336473" y="2160976"/>
            <a:ext cx="2138479" cy="3808735"/>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AUXILIO DURANTE LA EMERGENCIA.</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POR NINGÚN MOTIVO DEBE CRUZAR RÍOS CRECIDOS O CAMINAR CERCA.</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ESCUCHE LAS NOTICIAS EN SU RADIO PORTÁTIL.</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BUSQUE UNN ALBERGUE TEMPORAL PARA EL PERSONAL Y ALUMNADO.</a:t>
            </a:r>
          </a:p>
        </p:txBody>
      </p:sp>
      <p:sp>
        <p:nvSpPr>
          <p:cNvPr id="4" name="Rectángulo 3"/>
          <p:cNvSpPr/>
          <p:nvPr/>
        </p:nvSpPr>
        <p:spPr>
          <a:xfrm>
            <a:off x="6628328" y="2160976"/>
            <a:ext cx="2515672" cy="1578894"/>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RECUPERACIÓN</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ALÉJESE DE CABLES ELÉCTRICOS CAÍDOS.</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NO CAMINE NI CRUCE DONDE HAY CORRIENTE DE AGUA FUERTE.</a:t>
            </a:r>
          </a:p>
        </p:txBody>
      </p:sp>
      <p:sp>
        <p:nvSpPr>
          <p:cNvPr id="12" name="Rectángulo redondeado 11">
            <a:hlinkClick r:id="rId2" action="ppaction://hlinksldjump"/>
          </p:cNvPr>
          <p:cNvSpPr/>
          <p:nvPr/>
        </p:nvSpPr>
        <p:spPr>
          <a:xfrm>
            <a:off x="6549671" y="5610854"/>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3" name="Rectángulo redondeado 12">
            <a:hlinkClick r:id="rId3" action="ppaction://hlinksldjump"/>
          </p:cNvPr>
          <p:cNvSpPr/>
          <p:nvPr/>
        </p:nvSpPr>
        <p:spPr>
          <a:xfrm>
            <a:off x="6525766" y="4820822"/>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10"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352915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561854" y="429360"/>
            <a:ext cx="6761409" cy="615553"/>
          </a:xfrm>
          <a:prstGeom prst="rect">
            <a:avLst/>
          </a:prstGeom>
          <a:noFill/>
        </p:spPr>
        <p:txBody>
          <a:bodyPr wrap="square" rtlCol="0">
            <a:spAutoFit/>
          </a:bodyPr>
          <a:lstStyle/>
          <a:p>
            <a:pPr algn="ctr"/>
            <a:r>
              <a:rPr lang="es-MX" b="1" dirty="0">
                <a:solidFill>
                  <a:srgbClr val="F852FC"/>
                </a:solidFill>
              </a:rPr>
              <a:t>PROTOCOLO DE ACTUACIÓN PARA FENOMENOS NATURALES</a:t>
            </a:r>
          </a:p>
          <a:p>
            <a:pPr algn="ctr"/>
            <a:r>
              <a:rPr lang="es-MX" sz="1600" b="1" dirty="0">
                <a:solidFill>
                  <a:srgbClr val="0070C0"/>
                </a:solidFill>
              </a:rPr>
              <a:t>EN CASO DE SISMO</a:t>
            </a:r>
          </a:p>
        </p:txBody>
      </p:sp>
      <p:sp>
        <p:nvSpPr>
          <p:cNvPr id="2" name="Rectángulo 1"/>
          <p:cNvSpPr/>
          <p:nvPr/>
        </p:nvSpPr>
        <p:spPr>
          <a:xfrm>
            <a:off x="148690" y="1523537"/>
            <a:ext cx="2826328" cy="4799775"/>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dirty="0">
                <a:latin typeface="Calibri" panose="020F0502020204030204" pitchFamily="34" charset="0"/>
                <a:ea typeface="Calibri" panose="020F0502020204030204" pitchFamily="34" charset="0"/>
                <a:cs typeface="Times New Roman" panose="02020603050405020304" pitchFamily="18" charset="0"/>
              </a:rPr>
              <a:t>PREVENCIÓN</a:t>
            </a:r>
          </a:p>
          <a:p>
            <a:pPr marL="342900" indent="-342900">
              <a:lnSpc>
                <a:spcPct val="115000"/>
              </a:lnSpc>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INFÓRMESE POR LAS INSTITUCIONES COMPETENTES EN EL TEMA, CENAPRED  Y PROTECCIÓN CIVIL.</a:t>
            </a:r>
          </a:p>
          <a:p>
            <a:pPr marL="342900" indent="-342900">
              <a:lnSpc>
                <a:spcPct val="115000"/>
              </a:lnSpc>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CONFIRME LA INFORMACIÓN GENERADA OFICIALMENTE.</a:t>
            </a:r>
          </a:p>
          <a:p>
            <a:pPr marL="342900" indent="-342900">
              <a:lnSpc>
                <a:spcPct val="115000"/>
              </a:lnSpc>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GUARDE DOCUMETOS PERSONALES EN BOLSAS PLÁSTICAS.</a:t>
            </a:r>
          </a:p>
          <a:p>
            <a:pPr marL="342900" indent="-342900">
              <a:lnSpc>
                <a:spcPct val="115000"/>
              </a:lnSpc>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REALICE EL MAPA DE RIESGOS.</a:t>
            </a:r>
          </a:p>
          <a:p>
            <a:pPr marL="342900" indent="-342900">
              <a:lnSpc>
                <a:spcPct val="115000"/>
              </a:lnSpc>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MANTENGA ACTUALIZADO EL CENSO DE TODOS LOS INTEGRANTES DE LA COMUNIDAD EDUCATIVA.</a:t>
            </a:r>
          </a:p>
          <a:p>
            <a:pPr marL="342900" indent="-342900">
              <a:lnSpc>
                <a:spcPct val="115000"/>
              </a:lnSpc>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CONSTRUYA UN PLAN ESCOLAR DE PROTECCIÓN CIVIL.</a:t>
            </a:r>
          </a:p>
          <a:p>
            <a:pPr marL="342900" indent="-342900">
              <a:lnSpc>
                <a:spcPct val="115000"/>
              </a:lnSpc>
              <a:spcAft>
                <a:spcPts val="1000"/>
              </a:spcAft>
              <a:buFont typeface="Symbol" panose="05050102010706020507" pitchFamily="18" charset="2"/>
              <a:buChar char=""/>
            </a:pPr>
            <a:r>
              <a:rPr lang="es-MX" sz="1400" dirty="0">
                <a:latin typeface="Calibri" panose="020F0502020204030204" pitchFamily="34" charset="0"/>
                <a:ea typeface="Calibri" panose="020F0502020204030204" pitchFamily="34" charset="0"/>
                <a:cs typeface="Times New Roman" panose="02020603050405020304" pitchFamily="18" charset="0"/>
              </a:rPr>
              <a:t>CAPACÍTESE PARA LA ATENCIÓN DE EMERGENCIAS.</a:t>
            </a:r>
          </a:p>
        </p:txBody>
      </p:sp>
      <p:sp>
        <p:nvSpPr>
          <p:cNvPr id="3" name="Rectángulo 2"/>
          <p:cNvSpPr/>
          <p:nvPr/>
        </p:nvSpPr>
        <p:spPr>
          <a:xfrm>
            <a:off x="2975018" y="1509393"/>
            <a:ext cx="3314166" cy="5047536"/>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AUXILIO DURANTE LA EMERGENCIA.</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NO ASOMARSE POR PUERTAS Y VENTANAS.</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UBIQUE LA ZONA DE SEGURIDAD.</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ALÉJESE DE POSTES, CABLES Y MARQUESINAS.</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PROCEDA A LA EVACUACIÓN HACIA UN ESPACIO EXTERIOR SEGURO.</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RECUERDE A LOS ESTUDIANTES NO CORRER, NO GRITAR Y NO EMPUJAR.</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ANTES DE SALIR, ASEGÚRESE QUE NO HAYA DESPRENDIMIENTOS NI CAÍDAS DE ESTRUCTURAS.</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PIDA A LOS ALUMNOS A LOS PUNTOS DE REUNIÓN PREVIAMENTE ESTABLECIDO.</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SI LA EVACUACIÓN NO SE PUEDE HACER, COLÓQUESE DEBAJO DE UNA COLUMNA, ESQUINA O MARCO DE UNA VENTANA.</a:t>
            </a:r>
          </a:p>
        </p:txBody>
      </p:sp>
      <p:sp>
        <p:nvSpPr>
          <p:cNvPr id="8" name="Rectángulo 7"/>
          <p:cNvSpPr/>
          <p:nvPr/>
        </p:nvSpPr>
        <p:spPr>
          <a:xfrm>
            <a:off x="6289184" y="1509393"/>
            <a:ext cx="2716271" cy="3065455"/>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400" b="1">
                <a:latin typeface="Calibri" panose="020F0502020204030204" pitchFamily="34" charset="0"/>
                <a:ea typeface="Calibri" panose="020F0502020204030204" pitchFamily="34" charset="0"/>
                <a:cs typeface="Times New Roman" panose="02020603050405020304" pitchFamily="18" charset="0"/>
              </a:rPr>
              <a:t>RECUPERACIÓN</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LLAME A LOS SERVICIOS DE EMERGENCIA 9-1-1.</a:t>
            </a:r>
          </a:p>
          <a:p>
            <a:pPr marL="342900" indent="-342900">
              <a:lnSpc>
                <a:spcPct val="115000"/>
              </a:lnSpc>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EN CASO DE QUEDAR ATRAPADO PIDA AUXILIO Y GOLPEE LA PARED CON ALGÚN OBJETO PARA QUE SEPAN QUE HAY ALGUIEN AHÍ.</a:t>
            </a:r>
          </a:p>
          <a:p>
            <a:pPr marL="342900" indent="-342900">
              <a:lnSpc>
                <a:spcPct val="115000"/>
              </a:lnSpc>
              <a:spcAft>
                <a:spcPts val="1000"/>
              </a:spcAft>
              <a:buFont typeface="Symbol" panose="05050102010706020507" pitchFamily="18" charset="2"/>
              <a:buChar char=""/>
            </a:pPr>
            <a:r>
              <a:rPr lang="es-MX" sz="1400">
                <a:latin typeface="Calibri" panose="020F0502020204030204" pitchFamily="34" charset="0"/>
                <a:ea typeface="Calibri" panose="020F0502020204030204" pitchFamily="34" charset="0"/>
                <a:cs typeface="Times New Roman" panose="02020603050405020304" pitchFamily="18" charset="0"/>
              </a:rPr>
              <a:t>SOLICITE A PROTECCIÓN CIVIL LA REVISIÓN DE LAS CONDICIONES DE LA INSTITUCIÓN EDUCATIVA.</a:t>
            </a:r>
          </a:p>
        </p:txBody>
      </p:sp>
      <p:sp>
        <p:nvSpPr>
          <p:cNvPr id="12" name="Rectángulo redondeado 11">
            <a:hlinkClick r:id="rId2" action="ppaction://hlinksldjump"/>
          </p:cNvPr>
          <p:cNvSpPr/>
          <p:nvPr/>
        </p:nvSpPr>
        <p:spPr>
          <a:xfrm>
            <a:off x="6573577" y="5389322"/>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3" name="Rectángulo redondeado 12">
            <a:hlinkClick r:id="rId3" action="ppaction://hlinksldjump"/>
          </p:cNvPr>
          <p:cNvSpPr/>
          <p:nvPr/>
        </p:nvSpPr>
        <p:spPr>
          <a:xfrm>
            <a:off x="6525766" y="4707450"/>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10"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836805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373185" y="226275"/>
            <a:ext cx="6761409" cy="615553"/>
          </a:xfrm>
          <a:prstGeom prst="rect">
            <a:avLst/>
          </a:prstGeom>
          <a:noFill/>
        </p:spPr>
        <p:txBody>
          <a:bodyPr wrap="square" rtlCol="0">
            <a:spAutoFit/>
          </a:bodyPr>
          <a:lstStyle/>
          <a:p>
            <a:pPr algn="ctr"/>
            <a:r>
              <a:rPr lang="es-MX" b="1" dirty="0">
                <a:solidFill>
                  <a:srgbClr val="F852FC"/>
                </a:solidFill>
              </a:rPr>
              <a:t>PROTOCOLO DE ACTUACIÓN PARA FENOMENOS NATURALES</a:t>
            </a:r>
          </a:p>
          <a:p>
            <a:pPr algn="ctr"/>
            <a:r>
              <a:rPr lang="es-MX" sz="1600" b="1" dirty="0">
                <a:solidFill>
                  <a:srgbClr val="0070C0"/>
                </a:solidFill>
              </a:rPr>
              <a:t>EN CASO DE INCENDIO</a:t>
            </a:r>
          </a:p>
        </p:txBody>
      </p:sp>
      <p:sp>
        <p:nvSpPr>
          <p:cNvPr id="2" name="Rectángulo 1"/>
          <p:cNvSpPr/>
          <p:nvPr/>
        </p:nvSpPr>
        <p:spPr>
          <a:xfrm>
            <a:off x="0" y="1491177"/>
            <a:ext cx="3240796" cy="4383764"/>
          </a:xfrm>
          <a:prstGeom prst="rect">
            <a:avLst/>
          </a:prstGeom>
          <a:ln>
            <a:solidFill>
              <a:schemeClr val="accent1"/>
            </a:solidFill>
            <a:prstDash val="dash"/>
          </a:ln>
        </p:spPr>
        <p:txBody>
          <a:bodyPr wrap="square">
            <a:spAutoFit/>
          </a:bodyPr>
          <a:lstStyle/>
          <a:p>
            <a:pPr marL="342900" indent="-342900">
              <a:lnSpc>
                <a:spcPct val="115000"/>
              </a:lnSpc>
              <a:spcAft>
                <a:spcPts val="1000"/>
              </a:spcAft>
              <a:buFont typeface="Wingdings" panose="05000000000000000000" pitchFamily="2" charset="2"/>
              <a:buChar char=""/>
            </a:pPr>
            <a:r>
              <a:rPr lang="es-MX" sz="1200" b="1" dirty="0">
                <a:latin typeface="Calibri" panose="020F0502020204030204" pitchFamily="34" charset="0"/>
                <a:ea typeface="Calibri" panose="020F0502020204030204" pitchFamily="34" charset="0"/>
                <a:cs typeface="Times New Roman" panose="02020603050405020304" pitchFamily="18" charset="0"/>
              </a:rPr>
              <a:t>PREVENCIÓN ¿QUÉ ES LA FASE DE ALERTA?</a:t>
            </a:r>
          </a:p>
          <a:p>
            <a:pPr marL="228600">
              <a:lnSpc>
                <a:spcPct val="115000"/>
              </a:lnSpc>
              <a:spcAft>
                <a:spcPts val="1000"/>
              </a:spcAft>
            </a:pPr>
            <a:r>
              <a:rPr lang="es-MX" sz="1200" dirty="0">
                <a:latin typeface="Calibri" panose="020F0502020204030204" pitchFamily="34" charset="0"/>
                <a:ea typeface="Calibri" panose="020F0502020204030204" pitchFamily="34" charset="0"/>
                <a:cs typeface="Times New Roman" panose="02020603050405020304" pitchFamily="18" charset="0"/>
              </a:rPr>
              <a:t>LA ACTIVIDAD DE “FASE DE ALERTA” ES UNA DE LAS PIEZAS CLAVES PARA LA REDUCCIÓN O MITIGACIÓN DE LOS DAÑOS Y PÉRDIDAS POSTERIOMENTE A UN SINIESTRO.</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DAR LA VOZ DE ALARMA E INDICAR EL SIGNO DE EMERGENCIA.</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DAR LA VOZ DE ALERTA GENERAL PARA LA EVACUACIÓN.</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EL COORDINADOR DE SEGURIDAD O SUSTITUTO LLAMARÁ A PROTECCIÓN CIVIL, BOMBEROS, EMERGENCIAS, MÉDICOS Y POLICÍA, INFORMÁNDOLES DEL LUGAR Y LOS DETALLES DEL SINIESTRO 9-1-1.</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EL COORDINADOR DE SEGURIDAD DEBERÁ CERRAR SUMINISTROS DE GAS L.P Y SUMINISTRO DE ENERGÍA ELÉCTRICA.</a:t>
            </a:r>
          </a:p>
          <a:p>
            <a:pPr marL="342900" indent="-342900">
              <a:lnSpc>
                <a:spcPct val="115000"/>
              </a:lnSpc>
              <a:spcAft>
                <a:spcPts val="1000"/>
              </a:spcAft>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EVACUAR DE ACUERDO AL PROCEDIMIENTO.  </a:t>
            </a:r>
          </a:p>
        </p:txBody>
      </p:sp>
      <p:sp>
        <p:nvSpPr>
          <p:cNvPr id="3" name="Rectángulo 2"/>
          <p:cNvSpPr/>
          <p:nvPr/>
        </p:nvSpPr>
        <p:spPr>
          <a:xfrm>
            <a:off x="3240796" y="1454413"/>
            <a:ext cx="3632816" cy="4339650"/>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200" b="1" dirty="0">
                <a:latin typeface="Calibri" panose="020F0502020204030204" pitchFamily="34" charset="0"/>
                <a:ea typeface="Calibri" panose="020F0502020204030204" pitchFamily="34" charset="0"/>
                <a:cs typeface="Times New Roman" panose="02020603050405020304" pitchFamily="18" charset="0"/>
              </a:rPr>
              <a:t>AUXILIO DURANTE LA EMERGENCIA</a:t>
            </a:r>
          </a:p>
          <a:p>
            <a:pPr marL="457200">
              <a:lnSpc>
                <a:spcPct val="115000"/>
              </a:lnSpc>
            </a:pPr>
            <a:r>
              <a:rPr lang="es-MX" sz="12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EL PERSONAL DE SEGURIDAD Y/O BRIGADA: ABRE LAS PUERTAS DEL INMUEBLE PARA UNA RÁPIDA EVACUACIÓN, ASIMISMO REALIZA UN CIERRE DE LAS AVENIDAS O CALLES PARA PERMITIR EL DESPLAZAMIENTO DE LAS PERSONAS HACIA SU PUNTO DE REUNIÓN.</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ACORDONAMIENTO Y CORTES DE CIRCULACIÓN PARA GARANTIZAR LA INTEGRIDAD FÍSICA DE LA POBLACIÓN Y CONDUCEN A LAS PERSONAS DE SEGURIDAD, IMPIDEN LA UTILIZACIÓN DE LOS ELEVADORES O QUE ALGUNA PERSONA REGRESE AL ÁREA DONDE SE PRESENTA EL INCENDIO.</a:t>
            </a:r>
          </a:p>
          <a:p>
            <a:pPr marL="342900" indent="-342900">
              <a:lnSpc>
                <a:spcPct val="115000"/>
              </a:lnSpc>
              <a:spcAft>
                <a:spcPts val="1000"/>
              </a:spcAft>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SE DEBE INDICAR CUANDO SE INICIA LA EVACUACIÓN, CON ORDEN, EN SILENCIO Y CAMINANDO CON RAPIDEZ, DE ACUERDO AL PROCEDIMIENTO DE EVACUACIÓN HASTA CONCENTRARLOS EN EL PUNTO DE REUNIÓN, SOLICITÁNDOLES QUE REALICEN EL PASE DE LISTA.</a:t>
            </a:r>
          </a:p>
        </p:txBody>
      </p:sp>
      <p:sp>
        <p:nvSpPr>
          <p:cNvPr id="4" name="Rectángulo 3"/>
          <p:cNvSpPr/>
          <p:nvPr/>
        </p:nvSpPr>
        <p:spPr>
          <a:xfrm>
            <a:off x="6860974" y="1454413"/>
            <a:ext cx="2241511" cy="3914918"/>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200" b="1">
                <a:latin typeface="Calibri" panose="020F0502020204030204" pitchFamily="34" charset="0"/>
                <a:ea typeface="Calibri" panose="020F0502020204030204" pitchFamily="34" charset="0"/>
                <a:cs typeface="Times New Roman" panose="02020603050405020304" pitchFamily="18" charset="0"/>
              </a:rPr>
              <a:t>ACCIONES POSTERIORES A UN INCENDIO</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RETÍRESE DEL ÁREA DE PELIGRO, YA QUE EL FUEGO PUEDE REANIMARSE.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NO INTERFIERA CON LAS ACTIVIDADES DE LOS BOMBEROS Y PERSONAL DE RESCATE.</a:t>
            </a:r>
          </a:p>
          <a:p>
            <a:pPr marL="342900" indent="-342900">
              <a:lnSpc>
                <a:spcPct val="115000"/>
              </a:lnSpc>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SI FALTA ALGUNA PERSONA REPÓRTELA A LOS CUERPOS DE EMERGENCIA.</a:t>
            </a:r>
          </a:p>
          <a:p>
            <a:pPr marL="342900" indent="-342900">
              <a:lnSpc>
                <a:spcPct val="115000"/>
              </a:lnSpc>
              <a:spcAft>
                <a:spcPts val="1000"/>
              </a:spcAft>
              <a:buFont typeface="Symbol" panose="05050102010706020507" pitchFamily="18" charset="2"/>
              <a:buChar char=""/>
            </a:pPr>
            <a:r>
              <a:rPr lang="es-MX" sz="1200">
                <a:latin typeface="Calibri" panose="020F0502020204030204" pitchFamily="34" charset="0"/>
                <a:ea typeface="Calibri" panose="020F0502020204030204" pitchFamily="34" charset="0"/>
                <a:cs typeface="Times New Roman" panose="02020603050405020304" pitchFamily="18" charset="0"/>
              </a:rPr>
              <a:t>NO REGRESE AL INMUEBLE HASTA QUE LAS AUTORIDADES DE PROTECCIÓN CIVIL LO DETERMINEN.</a:t>
            </a:r>
          </a:p>
        </p:txBody>
      </p:sp>
      <p:sp>
        <p:nvSpPr>
          <p:cNvPr id="10" name="Rectángulo 9"/>
          <p:cNvSpPr/>
          <p:nvPr/>
        </p:nvSpPr>
        <p:spPr>
          <a:xfrm>
            <a:off x="0" y="5721777"/>
            <a:ext cx="6680647" cy="1021433"/>
          </a:xfrm>
          <a:prstGeom prst="rect">
            <a:avLst/>
          </a:prstGeom>
        </p:spPr>
        <p:txBody>
          <a:bodyPr wrap="square">
            <a:spAutoFit/>
          </a:bodyPr>
          <a:lstStyle/>
          <a:p>
            <a:pPr marL="228600" algn="ctr">
              <a:lnSpc>
                <a:spcPct val="115000"/>
              </a:lnSpc>
            </a:pPr>
            <a:r>
              <a:rPr lang="es-MX" sz="1050" b="1" dirty="0">
                <a:latin typeface="Calibri" panose="020F0502020204030204" pitchFamily="34" charset="0"/>
                <a:ea typeface="Calibri" panose="020F0502020204030204" pitchFamily="34" charset="0"/>
                <a:cs typeface="Times New Roman" panose="02020603050405020304" pitchFamily="18" charset="0"/>
              </a:rPr>
              <a:t>NOTA IMPORTANTE:</a:t>
            </a:r>
          </a:p>
          <a:p>
            <a:pPr marL="228600">
              <a:lnSpc>
                <a:spcPct val="115000"/>
              </a:lnSpc>
            </a:pPr>
            <a:r>
              <a:rPr lang="es-MX" sz="1050" b="1" dirty="0">
                <a:latin typeface="Calibri" panose="020F0502020204030204" pitchFamily="34" charset="0"/>
                <a:ea typeface="Calibri" panose="020F0502020204030204" pitchFamily="34" charset="0"/>
                <a:cs typeface="Times New Roman" panose="02020603050405020304" pitchFamily="18" charset="0"/>
              </a:rPr>
              <a:t>CONATO</a:t>
            </a:r>
            <a:r>
              <a:rPr lang="es-MX" sz="1050" dirty="0">
                <a:latin typeface="Calibri" panose="020F0502020204030204" pitchFamily="34" charset="0"/>
                <a:ea typeface="Calibri" panose="020F0502020204030204" pitchFamily="34" charset="0"/>
                <a:cs typeface="Times New Roman" panose="02020603050405020304" pitchFamily="18" charset="0"/>
              </a:rPr>
              <a:t>: Inicio de un incendio que puede ser sofocado, utilizando los extinguidores convencionales.</a:t>
            </a:r>
          </a:p>
          <a:p>
            <a:pPr marL="228600">
              <a:lnSpc>
                <a:spcPct val="115000"/>
              </a:lnSpc>
            </a:pPr>
            <a:r>
              <a:rPr lang="es-MX" sz="1050" b="1" dirty="0">
                <a:latin typeface="Calibri" panose="020F0502020204030204" pitchFamily="34" charset="0"/>
                <a:ea typeface="Calibri" panose="020F0502020204030204" pitchFamily="34" charset="0"/>
                <a:cs typeface="Times New Roman" panose="02020603050405020304" pitchFamily="18" charset="0"/>
              </a:rPr>
              <a:t>INCENDIO</a:t>
            </a:r>
            <a:r>
              <a:rPr lang="es-MX" sz="1050" dirty="0">
                <a:latin typeface="Calibri" panose="020F0502020204030204" pitchFamily="34" charset="0"/>
                <a:ea typeface="Calibri" panose="020F0502020204030204" pitchFamily="34" charset="0"/>
                <a:cs typeface="Times New Roman" panose="02020603050405020304" pitchFamily="18" charset="0"/>
              </a:rPr>
              <a:t>: Es fuego no controlado de grandes proporciones, que puede presentarse en  forma súbita, gradual e instantánea, requiriendo para su control y eliminación el uso de hidrantes, mangueras y extintores de carretilla.</a:t>
            </a:r>
          </a:p>
          <a:p>
            <a:pPr marL="228600">
              <a:lnSpc>
                <a:spcPct val="115000"/>
              </a:lnSpc>
            </a:pPr>
            <a:r>
              <a:rPr lang="es-MX" sz="1050" b="1" dirty="0">
                <a:latin typeface="Calibri" panose="020F0502020204030204" pitchFamily="34" charset="0"/>
                <a:ea typeface="Calibri" panose="020F0502020204030204" pitchFamily="34" charset="0"/>
                <a:cs typeface="Times New Roman" panose="02020603050405020304" pitchFamily="18" charset="0"/>
              </a:rPr>
              <a:t>CONFLAGRACIÓN</a:t>
            </a:r>
            <a:r>
              <a:rPr lang="es-MX" sz="1050" dirty="0">
                <a:latin typeface="Calibri" panose="020F0502020204030204" pitchFamily="34" charset="0"/>
                <a:ea typeface="Calibri" panose="020F0502020204030204" pitchFamily="34" charset="0"/>
                <a:cs typeface="Times New Roman" panose="02020603050405020304" pitchFamily="18" charset="0"/>
              </a:rPr>
              <a:t>: Es el incendio que destruye parcial o totalmente un inmueble.</a:t>
            </a:r>
          </a:p>
        </p:txBody>
      </p:sp>
      <p:sp>
        <p:nvSpPr>
          <p:cNvPr id="13" name="Rectángulo redondeado 12">
            <a:hlinkClick r:id="rId2" action="ppaction://hlinksldjump"/>
          </p:cNvPr>
          <p:cNvSpPr/>
          <p:nvPr/>
        </p:nvSpPr>
        <p:spPr>
          <a:xfrm>
            <a:off x="6963960" y="6291209"/>
            <a:ext cx="2151163" cy="412718"/>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4" name="Rectángulo redondeado 13">
            <a:hlinkClick r:id="rId3" action="ppaction://hlinksldjump"/>
          </p:cNvPr>
          <p:cNvSpPr/>
          <p:nvPr/>
        </p:nvSpPr>
        <p:spPr>
          <a:xfrm>
            <a:off x="6525766" y="5527610"/>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11"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806330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747741" y="412464"/>
            <a:ext cx="6761409" cy="584775"/>
          </a:xfrm>
          <a:prstGeom prst="rect">
            <a:avLst/>
          </a:prstGeom>
          <a:noFill/>
        </p:spPr>
        <p:txBody>
          <a:bodyPr wrap="square" rtlCol="0">
            <a:spAutoFit/>
          </a:bodyPr>
          <a:lstStyle/>
          <a:p>
            <a:pPr algn="ctr"/>
            <a:r>
              <a:rPr lang="es-MX" sz="1600" b="1" dirty="0">
                <a:solidFill>
                  <a:srgbClr val="F852FC"/>
                </a:solidFill>
              </a:rPr>
              <a:t>PROTOCOLO DE ACTUACIÓN PARA ENFERMEDADES RESPIRATORIAS VIRALES</a:t>
            </a:r>
          </a:p>
          <a:p>
            <a:pPr algn="ctr"/>
            <a:r>
              <a:rPr lang="es-MX" sz="1600" b="1" dirty="0">
                <a:solidFill>
                  <a:srgbClr val="0070C0"/>
                </a:solidFill>
              </a:rPr>
              <a:t>FILTRO EN CASA (PADRES DE FAMILIA)</a:t>
            </a:r>
          </a:p>
        </p:txBody>
      </p:sp>
      <p:sp>
        <p:nvSpPr>
          <p:cNvPr id="13" name="Elipse 12"/>
          <p:cNvSpPr/>
          <p:nvPr/>
        </p:nvSpPr>
        <p:spPr>
          <a:xfrm>
            <a:off x="20689" y="1840688"/>
            <a:ext cx="1592551" cy="14552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Propagación de enfermedades virales</a:t>
            </a:r>
          </a:p>
        </p:txBody>
      </p:sp>
      <p:sp>
        <p:nvSpPr>
          <p:cNvPr id="30" name="Rectángulo redondeado 29">
            <a:hlinkClick r:id="rId2" action="ppaction://hlinksldjump"/>
          </p:cNvPr>
          <p:cNvSpPr/>
          <p:nvPr/>
        </p:nvSpPr>
        <p:spPr>
          <a:xfrm>
            <a:off x="6478191" y="5863327"/>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6" name="Decisión 35"/>
          <p:cNvSpPr/>
          <p:nvPr/>
        </p:nvSpPr>
        <p:spPr>
          <a:xfrm>
            <a:off x="1769803" y="1716055"/>
            <a:ext cx="1326574" cy="1488563"/>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000"/>
              <a:t>Presenta síntomas de enfermedad viral? </a:t>
            </a:r>
          </a:p>
        </p:txBody>
      </p:sp>
      <p:sp>
        <p:nvSpPr>
          <p:cNvPr id="38" name="Rectángulo 37"/>
          <p:cNvSpPr/>
          <p:nvPr/>
        </p:nvSpPr>
        <p:spPr>
          <a:xfrm>
            <a:off x="1615193" y="3772420"/>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a:t>Enviar a clases al alumno con las medidas precautorias que informe el sector salud</a:t>
            </a:r>
          </a:p>
        </p:txBody>
      </p:sp>
      <p:sp>
        <p:nvSpPr>
          <p:cNvPr id="43" name="Elipse 42"/>
          <p:cNvSpPr/>
          <p:nvPr/>
        </p:nvSpPr>
        <p:spPr>
          <a:xfrm>
            <a:off x="5579512" y="2125779"/>
            <a:ext cx="1885298" cy="6691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a:t>Seguimiento a estado de salud del alumno</a:t>
            </a:r>
          </a:p>
        </p:txBody>
      </p:sp>
      <p:sp>
        <p:nvSpPr>
          <p:cNvPr id="45" name="Rectángulo 44"/>
          <p:cNvSpPr/>
          <p:nvPr/>
        </p:nvSpPr>
        <p:spPr>
          <a:xfrm>
            <a:off x="3554591" y="2080396"/>
            <a:ext cx="1530448" cy="7598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a:t>Alumno no deberá de asistir a clases hasta recibir atención medica</a:t>
            </a:r>
          </a:p>
        </p:txBody>
      </p:sp>
      <p:cxnSp>
        <p:nvCxnSpPr>
          <p:cNvPr id="50" name="Conector recto de flecha 49"/>
          <p:cNvCxnSpPr>
            <a:endCxn id="36" idx="1"/>
          </p:cNvCxnSpPr>
          <p:nvPr/>
        </p:nvCxnSpPr>
        <p:spPr>
          <a:xfrm flipV="1">
            <a:off x="1590287" y="2460337"/>
            <a:ext cx="179516" cy="2208"/>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54" name="Conector recto de flecha 53"/>
          <p:cNvCxnSpPr/>
          <p:nvPr/>
        </p:nvCxnSpPr>
        <p:spPr>
          <a:xfrm>
            <a:off x="3096377" y="2460336"/>
            <a:ext cx="458214"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58" name="Conector recto de flecha 57"/>
          <p:cNvCxnSpPr>
            <a:stCxn id="45" idx="3"/>
            <a:endCxn id="43" idx="2"/>
          </p:cNvCxnSpPr>
          <p:nvPr/>
        </p:nvCxnSpPr>
        <p:spPr>
          <a:xfrm>
            <a:off x="5085039" y="2460336"/>
            <a:ext cx="494473"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63" name="Conector recto de flecha 62"/>
          <p:cNvCxnSpPr>
            <a:stCxn id="36" idx="2"/>
            <a:endCxn id="38" idx="0"/>
          </p:cNvCxnSpPr>
          <p:nvPr/>
        </p:nvCxnSpPr>
        <p:spPr>
          <a:xfrm>
            <a:off x="2433090" y="3204618"/>
            <a:ext cx="6351" cy="56780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65" name="CuadroTexto 64"/>
          <p:cNvSpPr txBox="1"/>
          <p:nvPr/>
        </p:nvSpPr>
        <p:spPr>
          <a:xfrm>
            <a:off x="2405319" y="3316150"/>
            <a:ext cx="492691" cy="307777"/>
          </a:xfrm>
          <a:prstGeom prst="rect">
            <a:avLst/>
          </a:prstGeom>
          <a:noFill/>
        </p:spPr>
        <p:txBody>
          <a:bodyPr wrap="square" rtlCol="0">
            <a:spAutoFit/>
          </a:bodyPr>
          <a:lstStyle/>
          <a:p>
            <a:r>
              <a:rPr lang="es-MX" sz="1400" b="1" dirty="0">
                <a:solidFill>
                  <a:srgbClr val="FF0000"/>
                </a:solidFill>
              </a:rPr>
              <a:t>NO</a:t>
            </a:r>
          </a:p>
        </p:txBody>
      </p:sp>
      <p:sp>
        <p:nvSpPr>
          <p:cNvPr id="66" name="CuadroTexto 65"/>
          <p:cNvSpPr txBox="1"/>
          <p:nvPr/>
        </p:nvSpPr>
        <p:spPr>
          <a:xfrm>
            <a:off x="3129637" y="2152558"/>
            <a:ext cx="375634" cy="307777"/>
          </a:xfrm>
          <a:prstGeom prst="rect">
            <a:avLst/>
          </a:prstGeom>
          <a:noFill/>
        </p:spPr>
        <p:txBody>
          <a:bodyPr wrap="square" rtlCol="0">
            <a:spAutoFit/>
          </a:bodyPr>
          <a:lstStyle/>
          <a:p>
            <a:r>
              <a:rPr lang="es-MX" sz="1400" b="1">
                <a:solidFill>
                  <a:srgbClr val="00B050"/>
                </a:solidFill>
              </a:rPr>
              <a:t>SI</a:t>
            </a:r>
          </a:p>
        </p:txBody>
      </p:sp>
      <p:sp>
        <p:nvSpPr>
          <p:cNvPr id="67" name="Rectángulo 66"/>
          <p:cNvSpPr/>
          <p:nvPr/>
        </p:nvSpPr>
        <p:spPr>
          <a:xfrm>
            <a:off x="7516932" y="1949437"/>
            <a:ext cx="1531682" cy="2853089"/>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200" b="1" dirty="0">
                <a:latin typeface="Calibri" panose="020F0502020204030204" pitchFamily="34" charset="0"/>
                <a:ea typeface="Calibri" panose="020F0502020204030204" pitchFamily="34" charset="0"/>
                <a:cs typeface="Times New Roman" panose="02020603050405020304" pitchFamily="18" charset="0"/>
              </a:rPr>
              <a:t>SUGERENCIAS:</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SEGUIR INDICACIONES DEL MEDICO</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SEGUIR INDICACIONES DEL DIRECTOR</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TENER BUENOS HABITOS E HIGIENE</a:t>
            </a:r>
          </a:p>
          <a:p>
            <a:pPr marL="342900" indent="-342900">
              <a:lnSpc>
                <a:spcPct val="115000"/>
              </a:lnSpc>
              <a:buFont typeface="Symbol" panose="05050102010706020507" pitchFamily="18" charset="2"/>
              <a:buChar char=""/>
            </a:pPr>
            <a:r>
              <a:rPr lang="es-MX" sz="1200" dirty="0">
                <a:latin typeface="Calibri" panose="020F0502020204030204" pitchFamily="34" charset="0"/>
                <a:ea typeface="Calibri" panose="020F0502020204030204" pitchFamily="34" charset="0"/>
                <a:cs typeface="Times New Roman" panose="02020603050405020304" pitchFamily="18" charset="0"/>
              </a:rPr>
              <a:t>INFORMARSE EN CANALES OFICIALES </a:t>
            </a:r>
          </a:p>
        </p:txBody>
      </p:sp>
      <p:sp>
        <p:nvSpPr>
          <p:cNvPr id="17" name="1 Botón de acción: Inicio">
            <a:hlinkClick r:id="rId3"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760258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958" y="261581"/>
            <a:ext cx="6761409" cy="584775"/>
          </a:xfrm>
          <a:prstGeom prst="rect">
            <a:avLst/>
          </a:prstGeom>
          <a:noFill/>
        </p:spPr>
        <p:txBody>
          <a:bodyPr wrap="square" rtlCol="0">
            <a:spAutoFit/>
          </a:bodyPr>
          <a:lstStyle/>
          <a:p>
            <a:pPr algn="ctr"/>
            <a:r>
              <a:rPr lang="es-MX" sz="1600" b="1" dirty="0">
                <a:solidFill>
                  <a:srgbClr val="F852FC"/>
                </a:solidFill>
              </a:rPr>
              <a:t>PROTOCOLO DE ACTUACIÓN PARA ENFERMEDADES RESPIRATORIAS VIRALES</a:t>
            </a:r>
          </a:p>
          <a:p>
            <a:pPr algn="ctr"/>
            <a:r>
              <a:rPr lang="es-MX" sz="1600" b="1" dirty="0">
                <a:solidFill>
                  <a:srgbClr val="0070C0"/>
                </a:solidFill>
              </a:rPr>
              <a:t>FILTRO EN CASA (PADRES DE FAMILIA)</a:t>
            </a:r>
          </a:p>
        </p:txBody>
      </p:sp>
      <p:sp>
        <p:nvSpPr>
          <p:cNvPr id="13" name="Elipse 12"/>
          <p:cNvSpPr/>
          <p:nvPr/>
        </p:nvSpPr>
        <p:spPr>
          <a:xfrm>
            <a:off x="-23438" y="1958632"/>
            <a:ext cx="1587616" cy="68160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dirty="0"/>
              <a:t>Propagación de enfermedades virales</a:t>
            </a:r>
          </a:p>
        </p:txBody>
      </p:sp>
      <p:sp>
        <p:nvSpPr>
          <p:cNvPr id="30" name="Rectángulo redondeado 29">
            <a:hlinkClick r:id="rId3" action="ppaction://hlinksldjump"/>
          </p:cNvPr>
          <p:cNvSpPr/>
          <p:nvPr/>
        </p:nvSpPr>
        <p:spPr>
          <a:xfrm>
            <a:off x="6573577" y="5999828"/>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36" name="Decisión 35"/>
          <p:cNvSpPr/>
          <p:nvPr/>
        </p:nvSpPr>
        <p:spPr>
          <a:xfrm>
            <a:off x="1747733" y="1555153"/>
            <a:ext cx="1326574" cy="1488563"/>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000"/>
              <a:t>Alumno presenta síntomas de enfermedad viral? </a:t>
            </a:r>
          </a:p>
        </p:txBody>
      </p:sp>
      <p:sp>
        <p:nvSpPr>
          <p:cNvPr id="38" name="Elipse 37"/>
          <p:cNvSpPr/>
          <p:nvPr/>
        </p:nvSpPr>
        <p:spPr>
          <a:xfrm>
            <a:off x="1535257" y="3360427"/>
            <a:ext cx="1751526" cy="85514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900"/>
              <a:t>Enviar a clases al alumno con las medidas precautorias que informe el sector salud</a:t>
            </a:r>
          </a:p>
        </p:txBody>
      </p:sp>
      <p:sp>
        <p:nvSpPr>
          <p:cNvPr id="43" name="Rectángulo 42"/>
          <p:cNvSpPr/>
          <p:nvPr/>
        </p:nvSpPr>
        <p:spPr>
          <a:xfrm>
            <a:off x="5489104" y="1832116"/>
            <a:ext cx="1854557" cy="940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 a estado de salud del alumno</a:t>
            </a:r>
          </a:p>
        </p:txBody>
      </p:sp>
      <p:sp>
        <p:nvSpPr>
          <p:cNvPr id="45" name="Rectángulo 44"/>
          <p:cNvSpPr/>
          <p:nvPr/>
        </p:nvSpPr>
        <p:spPr>
          <a:xfrm>
            <a:off x="3355097" y="1893749"/>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padres de familia o tutor</a:t>
            </a:r>
          </a:p>
        </p:txBody>
      </p:sp>
      <p:cxnSp>
        <p:nvCxnSpPr>
          <p:cNvPr id="50" name="Conector recto de flecha 49"/>
          <p:cNvCxnSpPr>
            <a:stCxn id="13" idx="6"/>
            <a:endCxn id="36" idx="1"/>
          </p:cNvCxnSpPr>
          <p:nvPr/>
        </p:nvCxnSpPr>
        <p:spPr>
          <a:xfrm>
            <a:off x="1564178" y="2299433"/>
            <a:ext cx="183555" cy="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54" name="Conector recto de flecha 53"/>
          <p:cNvCxnSpPr>
            <a:endCxn id="45" idx="1"/>
          </p:cNvCxnSpPr>
          <p:nvPr/>
        </p:nvCxnSpPr>
        <p:spPr>
          <a:xfrm>
            <a:off x="3058933" y="2299433"/>
            <a:ext cx="296164"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58" name="Conector recto de flecha 57"/>
          <p:cNvCxnSpPr>
            <a:stCxn id="45" idx="3"/>
            <a:endCxn id="43" idx="1"/>
          </p:cNvCxnSpPr>
          <p:nvPr/>
        </p:nvCxnSpPr>
        <p:spPr>
          <a:xfrm>
            <a:off x="5003593" y="2299434"/>
            <a:ext cx="485511" cy="276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63" name="Conector recto de flecha 62"/>
          <p:cNvCxnSpPr>
            <a:stCxn id="36" idx="2"/>
            <a:endCxn id="38" idx="0"/>
          </p:cNvCxnSpPr>
          <p:nvPr/>
        </p:nvCxnSpPr>
        <p:spPr>
          <a:xfrm>
            <a:off x="2411020" y="3043716"/>
            <a:ext cx="0" cy="31671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65" name="CuadroTexto 64"/>
          <p:cNvSpPr txBox="1"/>
          <p:nvPr/>
        </p:nvSpPr>
        <p:spPr>
          <a:xfrm>
            <a:off x="2094636" y="3048182"/>
            <a:ext cx="492691" cy="307777"/>
          </a:xfrm>
          <a:prstGeom prst="rect">
            <a:avLst/>
          </a:prstGeom>
          <a:noFill/>
        </p:spPr>
        <p:txBody>
          <a:bodyPr wrap="square" rtlCol="0">
            <a:spAutoFit/>
          </a:bodyPr>
          <a:lstStyle/>
          <a:p>
            <a:r>
              <a:rPr lang="es-MX" sz="1400" b="1" dirty="0">
                <a:solidFill>
                  <a:srgbClr val="FF0000"/>
                </a:solidFill>
              </a:rPr>
              <a:t>NO</a:t>
            </a:r>
          </a:p>
        </p:txBody>
      </p:sp>
      <p:sp>
        <p:nvSpPr>
          <p:cNvPr id="66" name="CuadroTexto 65"/>
          <p:cNvSpPr txBox="1"/>
          <p:nvPr/>
        </p:nvSpPr>
        <p:spPr>
          <a:xfrm>
            <a:off x="3012958" y="1991656"/>
            <a:ext cx="375634" cy="307777"/>
          </a:xfrm>
          <a:prstGeom prst="rect">
            <a:avLst/>
          </a:prstGeom>
          <a:noFill/>
        </p:spPr>
        <p:txBody>
          <a:bodyPr wrap="square" rtlCol="0">
            <a:spAutoFit/>
          </a:bodyPr>
          <a:lstStyle/>
          <a:p>
            <a:r>
              <a:rPr lang="es-MX" sz="1400" b="1" dirty="0">
                <a:solidFill>
                  <a:srgbClr val="00B050"/>
                </a:solidFill>
              </a:rPr>
              <a:t>SI</a:t>
            </a:r>
          </a:p>
        </p:txBody>
      </p:sp>
      <p:sp>
        <p:nvSpPr>
          <p:cNvPr id="67" name="Rectángulo 66"/>
          <p:cNvSpPr/>
          <p:nvPr/>
        </p:nvSpPr>
        <p:spPr>
          <a:xfrm>
            <a:off x="7368356" y="1338611"/>
            <a:ext cx="1696198" cy="4168962"/>
          </a:xfrm>
          <a:prstGeom prst="rect">
            <a:avLst/>
          </a:prstGeom>
          <a:ln>
            <a:solidFill>
              <a:schemeClr val="accent1"/>
            </a:solidFill>
            <a:prstDash val="dash"/>
          </a:ln>
        </p:spPr>
        <p:txBody>
          <a:bodyPr wrap="square">
            <a:spAutoFit/>
          </a:bodyPr>
          <a:lstStyle/>
          <a:p>
            <a:pPr marL="342900" indent="-342900">
              <a:lnSpc>
                <a:spcPct val="115000"/>
              </a:lnSpc>
              <a:buFont typeface="Wingdings" panose="05000000000000000000" pitchFamily="2" charset="2"/>
              <a:buChar char=""/>
            </a:pPr>
            <a:r>
              <a:rPr lang="es-MX" sz="1100" dirty="0">
                <a:latin typeface="Calibri" panose="020F0502020204030204" pitchFamily="34" charset="0"/>
                <a:ea typeface="Calibri" panose="020F0502020204030204" pitchFamily="34" charset="0"/>
                <a:cs typeface="Times New Roman" panose="02020603050405020304" pitchFamily="18" charset="0"/>
              </a:rPr>
              <a:t>NOTA IMPORTANTE PARA SUSPENSIÓN  DE CLASES</a:t>
            </a:r>
            <a:r>
              <a:rPr lang="es-MX" sz="1100" b="1" dirty="0">
                <a:latin typeface="Calibri" panose="020F0502020204030204" pitchFamily="34" charset="0"/>
                <a:ea typeface="Calibri" panose="020F0502020204030204" pitchFamily="34" charset="0"/>
                <a:cs typeface="Times New Roman" panose="02020603050405020304" pitchFamily="18" charset="0"/>
              </a:rPr>
              <a:t> EN CASO SE PROPAGACIÓN DE ENFERMEDADES VIRALES</a:t>
            </a:r>
            <a:r>
              <a:rPr lang="es-MX" sz="11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15000"/>
              </a:lnSpc>
              <a:buFont typeface="Wingdings" panose="05000000000000000000" pitchFamily="2" charset="2"/>
              <a:buChar char=""/>
            </a:pP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s-MX" sz="1100" dirty="0">
                <a:latin typeface="Calibri" panose="020F0502020204030204" pitchFamily="34" charset="0"/>
                <a:ea typeface="Calibri" panose="020F0502020204030204" pitchFamily="34" charset="0"/>
                <a:cs typeface="Times New Roman" panose="02020603050405020304" pitchFamily="18" charset="0"/>
              </a:rPr>
              <a:t>SI SE DETECTA Y/O SOSPECHAN 2 CASOS EN 7 DIAS  EN UN GRUPO  SE SUSPENDE CLASES PARA EL GRUPO</a:t>
            </a:r>
          </a:p>
          <a:p>
            <a:pPr marL="342900" indent="-342900">
              <a:lnSpc>
                <a:spcPct val="115000"/>
              </a:lnSpc>
              <a:buFont typeface="Wingdings" panose="05000000000000000000" pitchFamily="2" charset="2"/>
              <a:buChar char=""/>
            </a:pP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es-MX" sz="1100" dirty="0">
                <a:latin typeface="Calibri" panose="020F0502020204030204" pitchFamily="34" charset="0"/>
                <a:ea typeface="Calibri" panose="020F0502020204030204" pitchFamily="34" charset="0"/>
                <a:cs typeface="Times New Roman" panose="02020603050405020304" pitchFamily="18" charset="0"/>
              </a:rPr>
              <a:t>SI SE DETECTA Y/O SOSPECHA 3 CASOS EN 7 DE DIAS EN LA ESCUELA SE SUSPENDE CLASES PARA TODA LA ESCUELA</a:t>
            </a:r>
          </a:p>
        </p:txBody>
      </p:sp>
      <p:sp>
        <p:nvSpPr>
          <p:cNvPr id="19" name="Rectángulo 18"/>
          <p:cNvSpPr/>
          <p:nvPr/>
        </p:nvSpPr>
        <p:spPr>
          <a:xfrm>
            <a:off x="5489104" y="2971230"/>
            <a:ext cx="1854557" cy="940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Recuperar diagnostico medico del alumno antes de 48 horas </a:t>
            </a:r>
          </a:p>
        </p:txBody>
      </p:sp>
      <p:cxnSp>
        <p:nvCxnSpPr>
          <p:cNvPr id="3" name="Conector recto de flecha 2"/>
          <p:cNvCxnSpPr>
            <a:stCxn id="43" idx="2"/>
            <a:endCxn id="19" idx="0"/>
          </p:cNvCxnSpPr>
          <p:nvPr/>
        </p:nvCxnSpPr>
        <p:spPr>
          <a:xfrm>
            <a:off x="6416382" y="2772274"/>
            <a:ext cx="0" cy="198956"/>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3" name="Decisión 22"/>
          <p:cNvSpPr/>
          <p:nvPr/>
        </p:nvSpPr>
        <p:spPr>
          <a:xfrm>
            <a:off x="5753094" y="4305476"/>
            <a:ext cx="1326574" cy="1488563"/>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000"/>
              <a:t>Da positivo en enfermedad viral? </a:t>
            </a:r>
          </a:p>
        </p:txBody>
      </p:sp>
      <p:cxnSp>
        <p:nvCxnSpPr>
          <p:cNvPr id="7" name="Conector recto de flecha 6"/>
          <p:cNvCxnSpPr>
            <a:stCxn id="19" idx="2"/>
            <a:endCxn id="23" idx="0"/>
          </p:cNvCxnSpPr>
          <p:nvPr/>
        </p:nvCxnSpPr>
        <p:spPr>
          <a:xfrm flipH="1">
            <a:off x="6416381" y="3911388"/>
            <a:ext cx="2" cy="394088"/>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5" name="Conector angular 14"/>
          <p:cNvCxnSpPr>
            <a:stCxn id="23" idx="2"/>
            <a:endCxn id="34" idx="6"/>
          </p:cNvCxnSpPr>
          <p:nvPr/>
        </p:nvCxnSpPr>
        <p:spPr>
          <a:xfrm rot="5400000">
            <a:off x="5585419" y="5374657"/>
            <a:ext cx="411580" cy="1250345"/>
          </a:xfrm>
          <a:prstGeom prst="bentConnector2">
            <a:avLst/>
          </a:prstGeom>
          <a:ln>
            <a:tailEnd type="triangle"/>
          </a:ln>
        </p:spPr>
        <p:style>
          <a:lnRef idx="1">
            <a:schemeClr val="accent6"/>
          </a:lnRef>
          <a:fillRef idx="2">
            <a:schemeClr val="accent6"/>
          </a:fillRef>
          <a:effectRef idx="1">
            <a:schemeClr val="accent6"/>
          </a:effectRef>
          <a:fontRef idx="minor">
            <a:schemeClr val="dk1"/>
          </a:fontRef>
        </p:style>
      </p:cxnSp>
      <p:sp>
        <p:nvSpPr>
          <p:cNvPr id="33" name="Rectángulo 32"/>
          <p:cNvSpPr/>
          <p:nvPr/>
        </p:nvSpPr>
        <p:spPr>
          <a:xfrm>
            <a:off x="3311478" y="4584969"/>
            <a:ext cx="1854557" cy="940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Seguir instrucciones medicas</a:t>
            </a:r>
          </a:p>
        </p:txBody>
      </p:sp>
      <p:sp>
        <p:nvSpPr>
          <p:cNvPr id="34" name="Elipse 33"/>
          <p:cNvSpPr/>
          <p:nvPr/>
        </p:nvSpPr>
        <p:spPr>
          <a:xfrm>
            <a:off x="3311479" y="5735540"/>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a:t>Seguimiento medico e incorporación según valoración medica</a:t>
            </a:r>
          </a:p>
        </p:txBody>
      </p:sp>
      <p:cxnSp>
        <p:nvCxnSpPr>
          <p:cNvPr id="18" name="Conector recto de flecha 17"/>
          <p:cNvCxnSpPr>
            <a:stCxn id="23" idx="1"/>
            <a:endCxn id="33" idx="3"/>
          </p:cNvCxnSpPr>
          <p:nvPr/>
        </p:nvCxnSpPr>
        <p:spPr>
          <a:xfrm flipH="1">
            <a:off x="5166035" y="5049758"/>
            <a:ext cx="587059" cy="529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7" name="Rectángulo 36"/>
          <p:cNvSpPr/>
          <p:nvPr/>
        </p:nvSpPr>
        <p:spPr>
          <a:xfrm>
            <a:off x="1142542" y="4579677"/>
            <a:ext cx="1854557" cy="9401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Reposo en casa hasta estar sanos  (24 horas sin síntomas)</a:t>
            </a:r>
          </a:p>
        </p:txBody>
      </p:sp>
      <p:cxnSp>
        <p:nvCxnSpPr>
          <p:cNvPr id="24" name="Conector recto de flecha 23"/>
          <p:cNvCxnSpPr>
            <a:stCxn id="33" idx="1"/>
            <a:endCxn id="37" idx="3"/>
          </p:cNvCxnSpPr>
          <p:nvPr/>
        </p:nvCxnSpPr>
        <p:spPr>
          <a:xfrm flipH="1" flipV="1">
            <a:off x="2997099" y="5049756"/>
            <a:ext cx="314379" cy="5292"/>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6" name="Conector angular 25"/>
          <p:cNvCxnSpPr>
            <a:stCxn id="37" idx="2"/>
            <a:endCxn id="34" idx="2"/>
          </p:cNvCxnSpPr>
          <p:nvPr/>
        </p:nvCxnSpPr>
        <p:spPr>
          <a:xfrm rot="16200000" flipH="1">
            <a:off x="2347757" y="5241898"/>
            <a:ext cx="685784" cy="1241658"/>
          </a:xfrm>
          <a:prstGeom prst="bentConnector2">
            <a:avLst/>
          </a:prstGeom>
          <a:ln>
            <a:tailEnd type="triangle"/>
          </a:ln>
        </p:spPr>
        <p:style>
          <a:lnRef idx="1">
            <a:schemeClr val="accent6"/>
          </a:lnRef>
          <a:fillRef idx="2">
            <a:schemeClr val="accent6"/>
          </a:fillRef>
          <a:effectRef idx="1">
            <a:schemeClr val="accent6"/>
          </a:effectRef>
          <a:fontRef idx="minor">
            <a:schemeClr val="dk1"/>
          </a:fontRef>
        </p:style>
      </p:cxnSp>
      <p:sp>
        <p:nvSpPr>
          <p:cNvPr id="44" name="CuadroTexto 43"/>
          <p:cNvSpPr txBox="1"/>
          <p:nvPr/>
        </p:nvSpPr>
        <p:spPr>
          <a:xfrm>
            <a:off x="5369095" y="4741980"/>
            <a:ext cx="375634" cy="307777"/>
          </a:xfrm>
          <a:prstGeom prst="rect">
            <a:avLst/>
          </a:prstGeom>
          <a:noFill/>
        </p:spPr>
        <p:txBody>
          <a:bodyPr wrap="square" rtlCol="0">
            <a:spAutoFit/>
          </a:bodyPr>
          <a:lstStyle/>
          <a:p>
            <a:r>
              <a:rPr lang="es-MX" sz="1400" b="1">
                <a:solidFill>
                  <a:srgbClr val="00B050"/>
                </a:solidFill>
              </a:rPr>
              <a:t>SI</a:t>
            </a:r>
          </a:p>
        </p:txBody>
      </p:sp>
      <p:sp>
        <p:nvSpPr>
          <p:cNvPr id="46" name="CuadroTexto 45"/>
          <p:cNvSpPr txBox="1"/>
          <p:nvPr/>
        </p:nvSpPr>
        <p:spPr>
          <a:xfrm>
            <a:off x="6019580" y="5951034"/>
            <a:ext cx="492691" cy="307777"/>
          </a:xfrm>
          <a:prstGeom prst="rect">
            <a:avLst/>
          </a:prstGeom>
          <a:noFill/>
        </p:spPr>
        <p:txBody>
          <a:bodyPr wrap="square" rtlCol="0">
            <a:spAutoFit/>
          </a:bodyPr>
          <a:lstStyle/>
          <a:p>
            <a:r>
              <a:rPr lang="es-MX" sz="1400" b="1">
                <a:solidFill>
                  <a:srgbClr val="FF0000"/>
                </a:solidFill>
              </a:rPr>
              <a:t>NO</a:t>
            </a:r>
          </a:p>
        </p:txBody>
      </p:sp>
      <p:sp>
        <p:nvSpPr>
          <p:cNvPr id="32"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98616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0" y="1553460"/>
            <a:ext cx="9144000" cy="53045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es-MX" sz="1600"/>
          </a:p>
          <a:p>
            <a:pPr algn="just"/>
            <a:endParaRPr lang="es-MX" sz="1600"/>
          </a:p>
          <a:p>
            <a:pPr marL="285750" indent="-285750" algn="just">
              <a:buFont typeface="Arial" panose="020B0604020202020204" pitchFamily="34" charset="0"/>
              <a:buChar char="•"/>
            </a:pPr>
            <a:r>
              <a:rPr lang="es-MX" sz="1600"/>
              <a:t>Con base en la importancia que los niños y adolescentes merecen tanto en el ámbito escolar, psicológico, emocional, familiar, personal y social vinculada a sus exigencias y necesidades, se estructura la presente Guía Práctica de los Protocolos de Convivencia Escolar.</a:t>
            </a:r>
          </a:p>
          <a:p>
            <a:pPr marL="285750" indent="-285750" algn="just">
              <a:buFont typeface="Arial" panose="020B0604020202020204" pitchFamily="34" charset="0"/>
              <a:buChar char="•"/>
            </a:pPr>
            <a:r>
              <a:rPr lang="es-MX" sz="1600"/>
              <a:t>El Gobierno del Estado de Sinaloa a través de la Secretaría de Educación Pública y Cultura, de la Coordinación Estatal del Programa Nacional de Convivencia Escolar y la Unidad de Igualdad de Género, Convivencia Escolar y Derechos Humanos, atendiendo el marco normativo nacional e internacional, tiene la obligación de garantizar la integridad física y psicológica de las alumnas y alumnos que asisten a las escuelas de educación básica, generando ambientes de convivencia armónica, pacíficos, inclusivos y libres de discriminación.</a:t>
            </a:r>
          </a:p>
          <a:p>
            <a:pPr marL="285750" indent="-285750" algn="just">
              <a:buFont typeface="Arial" panose="020B0604020202020204" pitchFamily="34" charset="0"/>
              <a:buChar char="•"/>
            </a:pPr>
            <a:r>
              <a:rPr lang="es-MX" sz="1600"/>
              <a:t>Los distintos tipos de violencia en general, y el acoso escolar en particular, son cada vez más graves, y es importante reconocerlos como una problemática que asocia múltiples factores sociales.</a:t>
            </a:r>
          </a:p>
          <a:p>
            <a:pPr marL="285750" indent="-285750" algn="just">
              <a:buFont typeface="Arial" panose="020B0604020202020204" pitchFamily="34" charset="0"/>
              <a:buChar char="•"/>
            </a:pPr>
            <a:r>
              <a:rPr lang="es-MX" sz="1600"/>
              <a:t>La Secretaría de Educación Pública, a través de la Dirección del Programa Nacional de Convivencia Escolar, motivaron al estado de Sinaloa a convocar a las mesas técnicas de los diferentes niveles y modalidades de educación básica para la elaboración de la propuesta estatal de protocolos de actuación en casos de abuso sexual infantil, acoso escolar y maltrato, con la asesoría de la Coordinación Estatal del PNCE y serán difundidos por la estructura académica con el fin de dotar a la comunidad educativa de estrategias y guías de observación puntuales para observar la ocurrencia de algunas de estas, facilitará la atención y tratamiento oportuno y específico para cada caso y, de ser necesario, la reparación del daño.</a:t>
            </a:r>
          </a:p>
          <a:p>
            <a:pPr algn="just"/>
            <a:endParaRPr lang="es-MX"/>
          </a:p>
          <a:p>
            <a:pPr algn="just"/>
            <a:endParaRPr lang="es-MX"/>
          </a:p>
        </p:txBody>
      </p:sp>
      <p:pic>
        <p:nvPicPr>
          <p:cNvPr id="8" name="Imagen 4">
            <a:extLst>
              <a:ext uri="{FF2B5EF4-FFF2-40B4-BE49-F238E27FC236}">
                <a16:creationId xmlns="" xmlns:a16="http://schemas.microsoft.com/office/drawing/2014/main" id="{011C5F89-AAA7-4BA4-87CA-65C0F62BE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65" y="364250"/>
            <a:ext cx="2048013" cy="896415"/>
          </a:xfrm>
          <a:prstGeom prst="rect">
            <a:avLst/>
          </a:prstGeom>
        </p:spPr>
      </p:pic>
      <p:pic>
        <p:nvPicPr>
          <p:cNvPr id="9" name="Imagen 5"/>
          <p:cNvPicPr>
            <a:picLocks noChangeAspect="1"/>
          </p:cNvPicPr>
          <p:nvPr/>
        </p:nvPicPr>
        <p:blipFill>
          <a:blip r:embed="rId3"/>
          <a:stretch>
            <a:fillRect/>
          </a:stretch>
        </p:blipFill>
        <p:spPr>
          <a:xfrm>
            <a:off x="7311687" y="582193"/>
            <a:ext cx="1747800" cy="832722"/>
          </a:xfrm>
          <a:prstGeom prst="rect">
            <a:avLst/>
          </a:prstGeom>
          <a:ln>
            <a:noFill/>
          </a:ln>
          <a:effectLst>
            <a:softEdge rad="112500"/>
          </a:effectLst>
        </p:spPr>
      </p:pic>
      <p:pic>
        <p:nvPicPr>
          <p:cNvPr id="14"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8364" y="736351"/>
            <a:ext cx="1780672" cy="524405"/>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5111" y="455848"/>
            <a:ext cx="1580602" cy="1063202"/>
          </a:xfrm>
          <a:prstGeom prst="rect">
            <a:avLst/>
          </a:prstGeom>
        </p:spPr>
      </p:pic>
    </p:spTree>
    <p:extLst>
      <p:ext uri="{BB962C8B-B14F-4D97-AF65-F5344CB8AC3E}">
        <p14:creationId xmlns:p14="http://schemas.microsoft.com/office/powerpoint/2010/main" val="1175977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48" y="1515876"/>
            <a:ext cx="3898938" cy="5012220"/>
          </a:xfrm>
          <a:prstGeom prst="rect">
            <a:avLst/>
          </a:prstGeom>
          <a:ln>
            <a:solidFill>
              <a:schemeClr val="tx1"/>
            </a:solidFill>
          </a:ln>
        </p:spPr>
      </p:pic>
      <p:sp>
        <p:nvSpPr>
          <p:cNvPr id="9" name="CuadroTexto 8"/>
          <p:cNvSpPr txBox="1"/>
          <p:nvPr/>
        </p:nvSpPr>
        <p:spPr>
          <a:xfrm>
            <a:off x="1056261" y="329904"/>
            <a:ext cx="6761409" cy="369332"/>
          </a:xfrm>
          <a:prstGeom prst="rect">
            <a:avLst/>
          </a:prstGeom>
          <a:noFill/>
        </p:spPr>
        <p:txBody>
          <a:bodyPr wrap="square" rtlCol="0">
            <a:spAutoFit/>
          </a:bodyPr>
          <a:lstStyle/>
          <a:p>
            <a:pPr algn="ctr"/>
            <a:r>
              <a:rPr lang="es-MX" b="1" dirty="0">
                <a:solidFill>
                  <a:srgbClr val="F852FC"/>
                </a:solidFill>
              </a:rPr>
              <a:t>ACTA DE HECHOS</a:t>
            </a:r>
          </a:p>
        </p:txBody>
      </p:sp>
      <p:sp>
        <p:nvSpPr>
          <p:cNvPr id="12" name="Rectángulo redondeado 11">
            <a:hlinkClick r:id="rId3" action="ppaction://hlinksldjump"/>
          </p:cNvPr>
          <p:cNvSpPr/>
          <p:nvPr/>
        </p:nvSpPr>
        <p:spPr>
          <a:xfrm>
            <a:off x="4943697" y="6319975"/>
            <a:ext cx="1803465" cy="503124"/>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Diagrama general</a:t>
            </a:r>
          </a:p>
        </p:txBody>
      </p:sp>
      <p:sp>
        <p:nvSpPr>
          <p:cNvPr id="13" name="Rectángulo redondeado 12">
            <a:hlinkClick r:id="rId4" action="ppaction://hlinksldjump"/>
          </p:cNvPr>
          <p:cNvSpPr/>
          <p:nvPr/>
        </p:nvSpPr>
        <p:spPr>
          <a:xfrm>
            <a:off x="6863128" y="6319974"/>
            <a:ext cx="2280872" cy="50312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dirty="0">
                <a:solidFill>
                  <a:sysClr val="windowText" lastClr="000000"/>
                </a:solidFill>
              </a:rPr>
              <a:t>Protocolo OPERACIÓN MOCHILA</a:t>
            </a: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2017" y="922890"/>
            <a:ext cx="3898938" cy="5012220"/>
          </a:xfrm>
          <a:prstGeom prst="rect">
            <a:avLst/>
          </a:prstGeom>
          <a:ln>
            <a:solidFill>
              <a:schemeClr val="tx1"/>
            </a:solidFill>
          </a:ln>
        </p:spPr>
      </p:pic>
      <p:sp>
        <p:nvSpPr>
          <p:cNvPr id="8" name="1 Botón de acción: Inicio">
            <a:hlinkClick r:id="rId6"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717213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76975" y="240177"/>
            <a:ext cx="6761409" cy="369332"/>
          </a:xfrm>
          <a:prstGeom prst="rect">
            <a:avLst/>
          </a:prstGeom>
          <a:noFill/>
        </p:spPr>
        <p:txBody>
          <a:bodyPr wrap="square" rtlCol="0">
            <a:spAutoFit/>
          </a:bodyPr>
          <a:lstStyle/>
          <a:p>
            <a:pPr algn="ctr"/>
            <a:r>
              <a:rPr lang="es-MX" b="1" dirty="0">
                <a:solidFill>
                  <a:srgbClr val="F852FC"/>
                </a:solidFill>
              </a:rPr>
              <a:t>FORMATO DE COMPROMISOS</a:t>
            </a:r>
            <a:endParaRPr lang="es-MX" sz="1600" b="1" dirty="0">
              <a:solidFill>
                <a:srgbClr val="F852FC"/>
              </a:solidFill>
            </a:endParaRPr>
          </a:p>
        </p:txBody>
      </p:sp>
      <p:sp>
        <p:nvSpPr>
          <p:cNvPr id="10" name="Rectángulo redondeado 9">
            <a:hlinkClick r:id="rId2" action="ppaction://hlinksldjump"/>
          </p:cNvPr>
          <p:cNvSpPr/>
          <p:nvPr/>
        </p:nvSpPr>
        <p:spPr>
          <a:xfrm>
            <a:off x="6564881" y="4707286"/>
            <a:ext cx="2579119" cy="717714"/>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Diagrama general</a:t>
            </a:r>
          </a:p>
        </p:txBody>
      </p:sp>
      <p:sp>
        <p:nvSpPr>
          <p:cNvPr id="7" name="Rectángulo redondeado 6">
            <a:hlinkClick r:id="rId3" action="ppaction://hlinksldjump"/>
          </p:cNvPr>
          <p:cNvSpPr/>
          <p:nvPr/>
        </p:nvSpPr>
        <p:spPr>
          <a:xfrm>
            <a:off x="6573577" y="5563188"/>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 OPERACIÓN MOCHILA</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307" y="1124079"/>
            <a:ext cx="4324954" cy="5639587"/>
          </a:xfrm>
          <a:prstGeom prst="rect">
            <a:avLst/>
          </a:prstGeom>
          <a:ln>
            <a:solidFill>
              <a:schemeClr val="tx1"/>
            </a:solidFill>
          </a:ln>
        </p:spPr>
      </p:pic>
      <p:sp>
        <p:nvSpPr>
          <p:cNvPr id="8" name="1 Botón de acción: Inicio">
            <a:hlinkClick r:id="rId5"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980119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125536" y="257398"/>
            <a:ext cx="6761409" cy="615553"/>
          </a:xfrm>
          <a:prstGeom prst="rect">
            <a:avLst/>
          </a:prstGeom>
          <a:noFill/>
        </p:spPr>
        <p:txBody>
          <a:bodyPr wrap="square" rtlCol="0">
            <a:spAutoFit/>
          </a:bodyPr>
          <a:lstStyle/>
          <a:p>
            <a:pPr algn="ctr"/>
            <a:r>
              <a:rPr lang="es-MX" b="1" dirty="0">
                <a:solidFill>
                  <a:srgbClr val="F852FC"/>
                </a:solidFill>
              </a:rPr>
              <a:t>REPORTE TELEFONICO</a:t>
            </a:r>
            <a:r>
              <a:rPr lang="es-MX" sz="1600" b="1" dirty="0">
                <a:solidFill>
                  <a:srgbClr val="F852FC"/>
                </a:solidFill>
              </a:rPr>
              <a:t> </a:t>
            </a:r>
          </a:p>
          <a:p>
            <a:pPr algn="ctr"/>
            <a:r>
              <a:rPr lang="es-MX" sz="1600" b="1" dirty="0">
                <a:solidFill>
                  <a:srgbClr val="0070C0"/>
                </a:solidFill>
              </a:rPr>
              <a:t>(</a:t>
            </a:r>
            <a:r>
              <a:rPr lang="es-MX" sz="1600" b="1" dirty="0" err="1">
                <a:solidFill>
                  <a:srgbClr val="0070C0"/>
                </a:solidFill>
              </a:rPr>
              <a:t>SEPyC</a:t>
            </a:r>
            <a:r>
              <a:rPr lang="es-MX" sz="1600" b="1" dirty="0">
                <a:solidFill>
                  <a:srgbClr val="0070C0"/>
                </a:solidFill>
              </a:rPr>
              <a:t>)</a:t>
            </a:r>
            <a:endParaRPr lang="es-MX" b="1" dirty="0">
              <a:solidFill>
                <a:srgbClr val="339966"/>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275" y="1029140"/>
            <a:ext cx="4392499" cy="5644746"/>
          </a:xfrm>
          <a:prstGeom prst="rect">
            <a:avLst/>
          </a:prstGeom>
          <a:ln>
            <a:solidFill>
              <a:schemeClr val="tx1">
                <a:lumMod val="50000"/>
                <a:lumOff val="50000"/>
              </a:schemeClr>
            </a:solidFill>
          </a:ln>
        </p:spPr>
      </p:pic>
      <p:sp>
        <p:nvSpPr>
          <p:cNvPr id="7" name="Rectángulo redondeado 6">
            <a:hlinkClick r:id="rId3" action="ppaction://hlinksldjump"/>
          </p:cNvPr>
          <p:cNvSpPr/>
          <p:nvPr/>
        </p:nvSpPr>
        <p:spPr>
          <a:xfrm>
            <a:off x="6573577" y="5597124"/>
            <a:ext cx="2570423" cy="717714"/>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Unidad de atención</a:t>
            </a:r>
          </a:p>
        </p:txBody>
      </p:sp>
      <p:sp>
        <p:nvSpPr>
          <p:cNvPr id="6"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374329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871957" y="220439"/>
            <a:ext cx="6761409" cy="369332"/>
          </a:xfrm>
          <a:prstGeom prst="rect">
            <a:avLst/>
          </a:prstGeom>
          <a:noFill/>
        </p:spPr>
        <p:txBody>
          <a:bodyPr wrap="square" rtlCol="0">
            <a:spAutoFit/>
          </a:bodyPr>
          <a:lstStyle/>
          <a:p>
            <a:pPr algn="ctr"/>
            <a:r>
              <a:rPr lang="es-MX" b="1" dirty="0">
                <a:solidFill>
                  <a:srgbClr val="F852FC"/>
                </a:solidFill>
              </a:rPr>
              <a:t>EXPEDIENTE DIGITAL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088" y="874432"/>
            <a:ext cx="4750948" cy="5983568"/>
          </a:xfrm>
          <a:prstGeom prst="rect">
            <a:avLst/>
          </a:prstGeom>
          <a:ln>
            <a:solidFill>
              <a:schemeClr val="tx1"/>
            </a:solidFill>
          </a:ln>
        </p:spPr>
      </p:pic>
      <p:sp>
        <p:nvSpPr>
          <p:cNvPr id="7" name="Rectángulo redondeado 6">
            <a:hlinkClick r:id="rId3" action="ppaction://hlinksldjump"/>
          </p:cNvPr>
          <p:cNvSpPr/>
          <p:nvPr/>
        </p:nvSpPr>
        <p:spPr>
          <a:xfrm>
            <a:off x="6774872" y="5666509"/>
            <a:ext cx="2369128" cy="637310"/>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Unidad de atención</a:t>
            </a:r>
          </a:p>
        </p:txBody>
      </p:sp>
      <p:sp>
        <p:nvSpPr>
          <p:cNvPr id="6" name="1 Botón de acción: Inicio">
            <a:hlinkClick r:id="rId4"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354289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9" y="1316421"/>
            <a:ext cx="3718413" cy="5138226"/>
          </a:xfrm>
          <a:prstGeom prst="rect">
            <a:avLst/>
          </a:prstGeom>
          <a:ln>
            <a:solidFill>
              <a:schemeClr val="tx1"/>
            </a:solidFill>
          </a:ln>
        </p:spPr>
      </p:pic>
      <p:sp>
        <p:nvSpPr>
          <p:cNvPr id="9" name="CuadroTexto 8"/>
          <p:cNvSpPr txBox="1"/>
          <p:nvPr/>
        </p:nvSpPr>
        <p:spPr>
          <a:xfrm>
            <a:off x="1546508" y="275235"/>
            <a:ext cx="6761409" cy="646331"/>
          </a:xfrm>
          <a:prstGeom prst="rect">
            <a:avLst/>
          </a:prstGeom>
          <a:noFill/>
        </p:spPr>
        <p:txBody>
          <a:bodyPr wrap="square" rtlCol="0">
            <a:spAutoFit/>
          </a:bodyPr>
          <a:lstStyle/>
          <a:p>
            <a:pPr algn="ctr"/>
            <a:r>
              <a:rPr lang="es-MX" b="1" dirty="0">
                <a:solidFill>
                  <a:srgbClr val="F852FC"/>
                </a:solidFill>
              </a:rPr>
              <a:t>SOLICITUDES  DE AUTORIZACIÓN DE REVISÓN MOCHILA POR CICLO ESCOLAR</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174" y="1281665"/>
            <a:ext cx="3718413" cy="5138226"/>
          </a:xfrm>
          <a:prstGeom prst="rect">
            <a:avLst/>
          </a:prstGeom>
          <a:ln>
            <a:solidFill>
              <a:schemeClr val="tx1"/>
            </a:solidFill>
          </a:ln>
        </p:spPr>
      </p:pic>
      <p:sp>
        <p:nvSpPr>
          <p:cNvPr id="11" name="Rectángulo redondeado 10">
            <a:hlinkClick r:id="rId4" action="ppaction://hlinksldjump"/>
          </p:cNvPr>
          <p:cNvSpPr/>
          <p:nvPr/>
        </p:nvSpPr>
        <p:spPr>
          <a:xfrm>
            <a:off x="7471835" y="6350617"/>
            <a:ext cx="1672165" cy="459798"/>
          </a:xfrm>
          <a:prstGeom prst="roundRect">
            <a:avLst>
              <a:gd name="adj" fmla="val 28908"/>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8" name="Rectángulo redondeado 7">
            <a:hlinkClick r:id="rId5" action="ppaction://hlinksldjump"/>
          </p:cNvPr>
          <p:cNvSpPr/>
          <p:nvPr/>
        </p:nvSpPr>
        <p:spPr>
          <a:xfrm>
            <a:off x="7520645" y="5560908"/>
            <a:ext cx="1623355" cy="789709"/>
          </a:xfrm>
          <a:prstGeom prst="roundRect">
            <a:avLst>
              <a:gd name="adj" fmla="val 10465"/>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Protocolo OPERACIÓN MOCHILA</a:t>
            </a:r>
          </a:p>
        </p:txBody>
      </p:sp>
      <p:sp>
        <p:nvSpPr>
          <p:cNvPr id="10" name="1 Botón de acción: Inicio">
            <a:hlinkClick r:id="rId6"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282399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4" y="1235366"/>
            <a:ext cx="4324952" cy="5019252"/>
          </a:xfrm>
          <a:prstGeom prst="rect">
            <a:avLst/>
          </a:prstGeom>
          <a:ln>
            <a:solidFill>
              <a:schemeClr val="tx1"/>
            </a:solidFill>
          </a:ln>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531" y="1235365"/>
            <a:ext cx="4324954" cy="5019252"/>
          </a:xfrm>
          <a:prstGeom prst="rect">
            <a:avLst/>
          </a:prstGeom>
          <a:ln>
            <a:solidFill>
              <a:schemeClr val="tx1"/>
            </a:solidFill>
          </a:ln>
        </p:spPr>
      </p:pic>
      <p:sp>
        <p:nvSpPr>
          <p:cNvPr id="9" name="CuadroTexto 8"/>
          <p:cNvSpPr txBox="1"/>
          <p:nvPr/>
        </p:nvSpPr>
        <p:spPr>
          <a:xfrm>
            <a:off x="1469009" y="382809"/>
            <a:ext cx="6761409" cy="646331"/>
          </a:xfrm>
          <a:prstGeom prst="rect">
            <a:avLst/>
          </a:prstGeom>
          <a:noFill/>
        </p:spPr>
        <p:txBody>
          <a:bodyPr wrap="square" rtlCol="0">
            <a:spAutoFit/>
          </a:bodyPr>
          <a:lstStyle/>
          <a:p>
            <a:pPr algn="ctr"/>
            <a:r>
              <a:rPr lang="es-MX" b="1" dirty="0">
                <a:solidFill>
                  <a:srgbClr val="F852FC"/>
                </a:solidFill>
              </a:rPr>
              <a:t>BITACORA Y ETIQUETA DE REGISTRO CON DATOS PERSONALES DEL ALUMNO</a:t>
            </a:r>
          </a:p>
        </p:txBody>
      </p:sp>
      <p:sp>
        <p:nvSpPr>
          <p:cNvPr id="11" name="Rectángulo redondeado 10">
            <a:hlinkClick r:id="rId4" action="ppaction://hlinksldjump"/>
          </p:cNvPr>
          <p:cNvSpPr/>
          <p:nvPr/>
        </p:nvSpPr>
        <p:spPr>
          <a:xfrm>
            <a:off x="6736975" y="6315807"/>
            <a:ext cx="2133510" cy="542193"/>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2" name="Rectángulo redondeado 11">
            <a:hlinkClick r:id="rId5" action="ppaction://hlinksldjump"/>
          </p:cNvPr>
          <p:cNvSpPr/>
          <p:nvPr/>
        </p:nvSpPr>
        <p:spPr>
          <a:xfrm>
            <a:off x="4371126" y="6327852"/>
            <a:ext cx="2133509" cy="530148"/>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Protocolo OPERACIÓN MOCHILA</a:t>
            </a:r>
          </a:p>
        </p:txBody>
      </p:sp>
      <p:sp>
        <p:nvSpPr>
          <p:cNvPr id="8" name="1 Botón de acción: Inicio">
            <a:hlinkClick r:id="rId6"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3981044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160343" y="257398"/>
            <a:ext cx="6761409" cy="369332"/>
          </a:xfrm>
          <a:prstGeom prst="rect">
            <a:avLst/>
          </a:prstGeom>
          <a:noFill/>
        </p:spPr>
        <p:txBody>
          <a:bodyPr wrap="square" rtlCol="0">
            <a:spAutoFit/>
          </a:bodyPr>
          <a:lstStyle/>
          <a:p>
            <a:pPr algn="ctr"/>
            <a:r>
              <a:rPr lang="es-MX" b="1">
                <a:solidFill>
                  <a:srgbClr val="F852FC"/>
                </a:solidFill>
              </a:rPr>
              <a:t>ORDEN DEL DÍA DE LA ASAMBLEA GENERAL</a:t>
            </a:r>
          </a:p>
        </p:txBody>
      </p:sp>
      <p:sp>
        <p:nvSpPr>
          <p:cNvPr id="11" name="Rectángulo redondeado 10">
            <a:hlinkClick r:id="rId2" action="ppaction://hlinksldjump"/>
          </p:cNvPr>
          <p:cNvSpPr/>
          <p:nvPr/>
        </p:nvSpPr>
        <p:spPr>
          <a:xfrm>
            <a:off x="6573577" y="5853100"/>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2" name="Rectángulo redondeado 11">
            <a:hlinkClick r:id="rId3" action="ppaction://hlinksldjump"/>
          </p:cNvPr>
          <p:cNvSpPr/>
          <p:nvPr/>
        </p:nvSpPr>
        <p:spPr>
          <a:xfrm>
            <a:off x="6585723" y="5111722"/>
            <a:ext cx="2570423" cy="717714"/>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Protocolo OPERACIÓN MOCHILA</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343" y="1368615"/>
            <a:ext cx="5425380" cy="5292192"/>
          </a:xfrm>
          <a:prstGeom prst="rect">
            <a:avLst/>
          </a:prstGeom>
          <a:ln>
            <a:solidFill>
              <a:schemeClr val="tx1"/>
            </a:solidFill>
          </a:ln>
        </p:spPr>
      </p:pic>
      <p:sp>
        <p:nvSpPr>
          <p:cNvPr id="7" name="1 Botón de acción: Inicio">
            <a:hlinkClick r:id="rId5"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755553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89998" y="257398"/>
            <a:ext cx="6761409" cy="369332"/>
          </a:xfrm>
          <a:prstGeom prst="rect">
            <a:avLst/>
          </a:prstGeom>
          <a:noFill/>
        </p:spPr>
        <p:txBody>
          <a:bodyPr wrap="square" rtlCol="0">
            <a:spAutoFit/>
          </a:bodyPr>
          <a:lstStyle/>
          <a:p>
            <a:pPr algn="ctr"/>
            <a:r>
              <a:rPr lang="es-ES" b="1">
                <a:solidFill>
                  <a:srgbClr val="F852FC"/>
                </a:solidFill>
              </a:rPr>
              <a:t>DEFINICIÓN Y PASOS A SEGUIR DE OPERACIÓN MOCHILA</a:t>
            </a:r>
            <a:endParaRPr lang="es-MX" b="1">
              <a:solidFill>
                <a:srgbClr val="F852FC"/>
              </a:solidFill>
            </a:endParaRPr>
          </a:p>
        </p:txBody>
      </p:sp>
      <p:sp>
        <p:nvSpPr>
          <p:cNvPr id="11" name="Rectángulo redondeado 10">
            <a:hlinkClick r:id="rId2" action="ppaction://hlinksldjump"/>
          </p:cNvPr>
          <p:cNvSpPr/>
          <p:nvPr/>
        </p:nvSpPr>
        <p:spPr>
          <a:xfrm>
            <a:off x="6573577" y="5735275"/>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12" name="Rectángulo redondeado 11">
            <a:hlinkClick r:id="rId3" action="ppaction://hlinksldjump"/>
          </p:cNvPr>
          <p:cNvSpPr/>
          <p:nvPr/>
        </p:nvSpPr>
        <p:spPr>
          <a:xfrm>
            <a:off x="6576748" y="4917913"/>
            <a:ext cx="2570423" cy="717714"/>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Protocolo OPERACIÓN MOCHILA</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998" y="1381670"/>
            <a:ext cx="4767630" cy="5491828"/>
          </a:xfrm>
          <a:prstGeom prst="rect">
            <a:avLst/>
          </a:prstGeom>
          <a:ln>
            <a:solidFill>
              <a:schemeClr val="tx1"/>
            </a:solidFill>
          </a:ln>
        </p:spPr>
      </p:pic>
      <p:sp>
        <p:nvSpPr>
          <p:cNvPr id="7" name="1 Botón de acción: Inicio">
            <a:hlinkClick r:id="rId5"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811879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409119" y="351442"/>
            <a:ext cx="6884328" cy="646331"/>
          </a:xfrm>
          <a:prstGeom prst="rect">
            <a:avLst/>
          </a:prstGeom>
          <a:noFill/>
        </p:spPr>
        <p:txBody>
          <a:bodyPr wrap="square" rtlCol="0">
            <a:spAutoFit/>
          </a:bodyPr>
          <a:lstStyle/>
          <a:p>
            <a:pPr algn="ctr"/>
            <a:r>
              <a:rPr lang="es-MX" b="1" dirty="0">
                <a:solidFill>
                  <a:srgbClr val="F852FC"/>
                </a:solidFill>
              </a:rPr>
              <a:t>INSTANCIAS MULTIDISCIPLINARIAS PARTICIPANTES EN PROTOCOLOS</a:t>
            </a:r>
          </a:p>
          <a:p>
            <a:pPr algn="ctr"/>
            <a:r>
              <a:rPr lang="es-MX" b="1" dirty="0">
                <a:solidFill>
                  <a:srgbClr val="0070C0"/>
                </a:solidFill>
              </a:rPr>
              <a:t>SEGÚN EL CASO</a:t>
            </a:r>
          </a:p>
        </p:txBody>
      </p:sp>
      <p:sp>
        <p:nvSpPr>
          <p:cNvPr id="3" name="Rectángulo 2"/>
          <p:cNvSpPr/>
          <p:nvPr/>
        </p:nvSpPr>
        <p:spPr>
          <a:xfrm>
            <a:off x="124691" y="1470855"/>
            <a:ext cx="4239755" cy="5345053"/>
          </a:xfrm>
          <a:prstGeom prst="rect">
            <a:avLst/>
          </a:prstGeom>
          <a:ln>
            <a:solidFill>
              <a:srgbClr val="C00000"/>
            </a:solidFill>
            <a:prstDash val="dash"/>
          </a:ln>
        </p:spPr>
        <p:txBody>
          <a:bodyPr wrap="square">
            <a:spAutoFit/>
          </a:bodyPr>
          <a:lstStyle/>
          <a:p>
            <a:pPr algn="ctr">
              <a:spcAft>
                <a:spcPts val="1000"/>
              </a:spcAft>
            </a:pPr>
            <a:r>
              <a:rPr lang="es-MX" sz="1050" b="1" dirty="0">
                <a:latin typeface="Arial" panose="020B0604020202020204" pitchFamily="34" charset="0"/>
                <a:ea typeface="Calibri" panose="020F0502020204030204" pitchFamily="34" charset="0"/>
                <a:cs typeface="Times New Roman" panose="02020603050405020304" pitchFamily="18" charset="0"/>
              </a:rPr>
              <a:t>PROTOCOLOS DE ACTUACIÓN PARA LA SEGURIDAD ESCOLAR EN EDUACIÓN BÁSICA EN SINALOA</a:t>
            </a:r>
          </a:p>
          <a:p>
            <a:r>
              <a:rPr lang="es-MX" sz="1050" b="1" dirty="0">
                <a:latin typeface="Arial" panose="020B0604020202020204" pitchFamily="34" charset="0"/>
                <a:ea typeface="Calibri" panose="020F0502020204030204" pitchFamily="34" charset="0"/>
                <a:cs typeface="Times New Roman" panose="02020603050405020304" pitchFamily="18" charset="0"/>
              </a:rPr>
              <a:t>REVISIÓN MOCHILA</a:t>
            </a: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Consejo Escolar de Participación Social – CESP</a:t>
            </a: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Asociación de Padres de Familia – APF</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Secretaria de Seguridad Pública Estatal – SSPE</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Comisión Estatal de Derechos Humanos –CEDH</a:t>
            </a:r>
          </a:p>
          <a:p>
            <a:endParaRPr lang="es-MX" sz="1050" b="1" dirty="0">
              <a:latin typeface="Arial" panose="020B0604020202020204" pitchFamily="34" charset="0"/>
              <a:ea typeface="Calibri" panose="020F0502020204030204" pitchFamily="34" charset="0"/>
              <a:cs typeface="Times New Roman" panose="02020603050405020304" pitchFamily="18" charset="0"/>
            </a:endParaRPr>
          </a:p>
          <a:p>
            <a:r>
              <a:rPr lang="es-MX" sz="1050" b="1" dirty="0">
                <a:latin typeface="Arial" panose="020B0604020202020204" pitchFamily="34" charset="0"/>
                <a:ea typeface="Calibri" panose="020F0502020204030204" pitchFamily="34" charset="0"/>
                <a:cs typeface="Times New Roman" panose="02020603050405020304" pitchFamily="18" charset="0"/>
              </a:rPr>
              <a:t>PREVENTIVO Y PRESENCIA DE ARMAS</a:t>
            </a:r>
            <a:endParaRPr lang="es-MX" sz="1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Secretaria de Seguridad Pública Estatal – SSPE</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Comisión Estatal de Derechos Humanos –CEDH</a:t>
            </a:r>
          </a:p>
          <a:p>
            <a:pPr lvl="0"/>
            <a:endParaRPr lang="es-MX" sz="1000" dirty="0">
              <a:latin typeface="Calibri" panose="020F0502020204030204" pitchFamily="34" charset="0"/>
              <a:ea typeface="Calibri" panose="020F0502020204030204" pitchFamily="34" charset="0"/>
              <a:cs typeface="Times New Roman" panose="02020603050405020304" pitchFamily="18" charset="0"/>
            </a:endParaRPr>
          </a:p>
          <a:p>
            <a:r>
              <a:rPr lang="es-MX" sz="1050" b="1" dirty="0">
                <a:latin typeface="Arial" panose="020B0604020202020204" pitchFamily="34" charset="0"/>
                <a:ea typeface="Calibri" panose="020F0502020204030204" pitchFamily="34" charset="0"/>
                <a:cs typeface="Times New Roman" panose="02020603050405020304" pitchFamily="18" charset="0"/>
              </a:rPr>
              <a:t>CUTTING</a:t>
            </a:r>
            <a:endParaRPr lang="es-MX" sz="1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UNEME- CISAME</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Procuraduría de Protección de NNA</a:t>
            </a:r>
          </a:p>
          <a:p>
            <a:pPr lvl="0"/>
            <a:endParaRPr lang="es-MX" sz="1000" dirty="0">
              <a:latin typeface="Calibri" panose="020F0502020204030204" pitchFamily="34" charset="0"/>
              <a:ea typeface="Calibri" panose="020F0502020204030204" pitchFamily="34" charset="0"/>
              <a:cs typeface="Times New Roman" panose="02020603050405020304" pitchFamily="18" charset="0"/>
            </a:endParaRPr>
          </a:p>
          <a:p>
            <a:r>
              <a:rPr lang="es-MX" sz="1050" b="1" dirty="0">
                <a:latin typeface="Arial" panose="020B0604020202020204" pitchFamily="34" charset="0"/>
                <a:ea typeface="Calibri" panose="020F0502020204030204" pitchFamily="34" charset="0"/>
                <a:cs typeface="Times New Roman" panose="02020603050405020304" pitchFamily="18" charset="0"/>
              </a:rPr>
              <a:t>GROOMING, SEXTING Y  CIBERACOSO</a:t>
            </a:r>
            <a:endParaRPr lang="es-MX" sz="1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Secretaria de Seguridad Pública Estatal –SSPE</a:t>
            </a:r>
          </a:p>
          <a:p>
            <a:pPr lvl="0"/>
            <a:endParaRPr lang="es-MX" sz="1000" dirty="0">
              <a:latin typeface="Calibri" panose="020F0502020204030204" pitchFamily="34" charset="0"/>
              <a:ea typeface="Calibri" panose="020F0502020204030204" pitchFamily="34" charset="0"/>
              <a:cs typeface="Times New Roman" panose="02020603050405020304" pitchFamily="18" charset="0"/>
            </a:endParaRPr>
          </a:p>
          <a:p>
            <a:r>
              <a:rPr lang="es-MX" sz="1050" b="1" dirty="0">
                <a:latin typeface="Arial" panose="020B0604020202020204" pitchFamily="34" charset="0"/>
                <a:ea typeface="Calibri" panose="020F0502020204030204" pitchFamily="34" charset="0"/>
                <a:cs typeface="Times New Roman" panose="02020603050405020304" pitchFamily="18" charset="0"/>
              </a:rPr>
              <a:t>PRESENCIA Y CONSUMO DE DROGAS EN EL ENTORNO ESCOLAR</a:t>
            </a:r>
            <a:endParaRPr lang="es-MX" sz="1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Comisión Estatal de Prevención, Tratamiento y Control de las Acciones – CEPTCA</a:t>
            </a:r>
            <a:endParaRPr lang="es-MX"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Procuraduría de Protección de Niñas, Niños y Adolescentes Estatal</a:t>
            </a:r>
          </a:p>
          <a:p>
            <a:pPr lvl="0"/>
            <a:endParaRPr lang="es-MX" sz="1000" dirty="0">
              <a:latin typeface="Calibri" panose="020F0502020204030204" pitchFamily="34" charset="0"/>
              <a:ea typeface="Calibri" panose="020F0502020204030204" pitchFamily="34" charset="0"/>
              <a:cs typeface="Times New Roman" panose="02020603050405020304" pitchFamily="18" charset="0"/>
            </a:endParaRPr>
          </a:p>
          <a:p>
            <a:r>
              <a:rPr lang="es-MX" sz="1050" b="1" dirty="0">
                <a:latin typeface="Arial" panose="020B0604020202020204" pitchFamily="34" charset="0"/>
                <a:ea typeface="Calibri" panose="020F0502020204030204" pitchFamily="34" charset="0"/>
                <a:cs typeface="Times New Roman" panose="02020603050405020304" pitchFamily="18" charset="0"/>
              </a:rPr>
              <a:t>PRIMEROS AUXILIOS</a:t>
            </a:r>
            <a:endParaRPr lang="es-MX" sz="1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Cruz Roja</a:t>
            </a:r>
          </a:p>
          <a:p>
            <a:pPr lvl="0"/>
            <a:endParaRPr lang="es-MX" sz="1000" dirty="0">
              <a:latin typeface="Calibri" panose="020F0502020204030204" pitchFamily="34" charset="0"/>
              <a:ea typeface="Calibri" panose="020F0502020204030204" pitchFamily="34" charset="0"/>
              <a:cs typeface="Times New Roman" panose="02020603050405020304" pitchFamily="18" charset="0"/>
            </a:endParaRPr>
          </a:p>
          <a:p>
            <a:r>
              <a:rPr lang="es-MX" sz="1050" b="1" dirty="0">
                <a:latin typeface="Arial" panose="020B0604020202020204" pitchFamily="34" charset="0"/>
                <a:ea typeface="Calibri" panose="020F0502020204030204" pitchFamily="34" charset="0"/>
                <a:cs typeface="Times New Roman" panose="02020603050405020304" pitchFamily="18" charset="0"/>
              </a:rPr>
              <a:t>HURACANES, INUNDACIONES, SISMOS E INCENDIO</a:t>
            </a:r>
            <a:endParaRPr lang="es-MX" sz="1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MX" sz="1050" dirty="0">
                <a:latin typeface="Arial" panose="020B0604020202020204" pitchFamily="34" charset="0"/>
                <a:ea typeface="Calibri" panose="020F0502020204030204" pitchFamily="34" charset="0"/>
                <a:cs typeface="Times New Roman" panose="02020603050405020304" pitchFamily="18" charset="0"/>
              </a:rPr>
              <a:t>Protección Civil</a:t>
            </a:r>
          </a:p>
          <a:p>
            <a:pPr lvl="0"/>
            <a:endParaRPr lang="es-MX"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476480" y="1470855"/>
            <a:ext cx="4487411" cy="3724609"/>
          </a:xfrm>
          <a:prstGeom prst="rect">
            <a:avLst/>
          </a:prstGeom>
          <a:ln>
            <a:solidFill>
              <a:srgbClr val="C00000"/>
            </a:solidFill>
            <a:prstDash val="dash"/>
          </a:ln>
        </p:spPr>
        <p:txBody>
          <a:bodyPr wrap="square">
            <a:spAutoFit/>
          </a:bodyPr>
          <a:lstStyle/>
          <a:p>
            <a:pPr algn="ctr">
              <a:lnSpc>
                <a:spcPct val="115000"/>
              </a:lnSpc>
              <a:spcAft>
                <a:spcPts val="1000"/>
              </a:spcAft>
            </a:pPr>
            <a:r>
              <a:rPr lang="es-MX" sz="1100" b="1">
                <a:latin typeface="Arial" panose="020B0604020202020204" pitchFamily="34" charset="0"/>
                <a:ea typeface="Calibri" panose="020F0502020204030204" pitchFamily="34" charset="0"/>
                <a:cs typeface="Times New Roman" panose="02020603050405020304" pitchFamily="18" charset="0"/>
              </a:rPr>
              <a:t>PROTOCOLOS PARA LA PREVENCIÓN, DETECCIÓN Y ACTUACIÓN EN CASOS DE ABUSO SEXUAL INFANTIL, ACOSO ESCOLAR Y MALTRATO EN LAS ESCUELAS DE EDUCACIÓN BÁSICA.</a:t>
            </a:r>
            <a:endParaRPr lang="es-MX" sz="1050" b="1">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Fiscal General del Estado de Sinaloa</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Secretaria de Salud</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UNEME-CISAME</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Secretaria de Seguridad Pública Estatal – SSPE</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Programas Preventivos de la Secretaria de Seguridad Pública Estatal – PPSSPE</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Sistema Estatal para el Desarrollo Integral de la Familia – DIF ESTATAL</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Procuraduría de Protección de NNA</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Comisión Estatal de los Derechos Humanos – CEDH</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Consejo Estatal para la Prevención y Atención de la Violencia Familiar del Estado de Sinaloa – CEPAVIF</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pPr>
            <a:r>
              <a:rPr lang="es-MX" sz="1100">
                <a:latin typeface="Arial" panose="020B0604020202020204" pitchFamily="34" charset="0"/>
                <a:ea typeface="Calibri" panose="020F0502020204030204" pitchFamily="34" charset="0"/>
                <a:cs typeface="Times New Roman" panose="02020603050405020304" pitchFamily="18" charset="0"/>
              </a:rPr>
              <a:t>Sistema Estatal de Protección Integral de Niñas, Niños y Adolescentes - SIPINNA</a:t>
            </a:r>
            <a:endParaRPr lang="es-MX" sz="105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redondeado 11">
            <a:hlinkClick r:id="rId2" action="ppaction://hlinksldjump"/>
          </p:cNvPr>
          <p:cNvSpPr/>
          <p:nvPr/>
        </p:nvSpPr>
        <p:spPr>
          <a:xfrm>
            <a:off x="4842587" y="5221541"/>
            <a:ext cx="2579119" cy="717714"/>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Diagrama general</a:t>
            </a:r>
          </a:p>
        </p:txBody>
      </p:sp>
      <p:sp>
        <p:nvSpPr>
          <p:cNvPr id="13" name="Rectángulo redondeado 12">
            <a:hlinkClick r:id="rId3" action="ppaction://hlinksldjump"/>
          </p:cNvPr>
          <p:cNvSpPr/>
          <p:nvPr/>
        </p:nvSpPr>
        <p:spPr>
          <a:xfrm>
            <a:off x="7600270" y="6020721"/>
            <a:ext cx="1363621" cy="655036"/>
          </a:xfrm>
          <a:prstGeom prst="round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chemeClr val="tx1"/>
                </a:solidFill>
              </a:rPr>
              <a:t>Unidad de atención</a:t>
            </a:r>
          </a:p>
        </p:txBody>
      </p:sp>
      <p:sp>
        <p:nvSpPr>
          <p:cNvPr id="14" name="Rectángulo redondeado 13">
            <a:hlinkClick r:id="rId4" action="ppaction://hlinksldjump"/>
          </p:cNvPr>
          <p:cNvSpPr/>
          <p:nvPr/>
        </p:nvSpPr>
        <p:spPr>
          <a:xfrm>
            <a:off x="4851283" y="6020721"/>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9" name="1 Botón de acción: Inicio">
            <a:hlinkClick r:id="rId5"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2762041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0" y="1593273"/>
            <a:ext cx="9144000" cy="52647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Arial" panose="020B0604020202020204" pitchFamily="34" charset="0"/>
              <a:buChar char="•"/>
            </a:pPr>
            <a:r>
              <a:rPr lang="es-MX" sz="1600"/>
              <a:t>Una de las prioridades de la Secretaría de Educación Pública y Cultura del estado de Sinaloa es la implementación de  acciones para salvaguardar la integridad de niñas, niños y adolescentes durante su estancia en los planteles educativos, por lo que deben contar con mecanismos necesarios ante probables casos de abuso sexual infantil, acoso escolar o maltrato, abordado desde el enfoque de La Ley de los Derechos de Niñas, Niños y Adolescentes del Estado de Sinaloa.</a:t>
            </a:r>
          </a:p>
          <a:p>
            <a:pPr algn="just"/>
            <a:endParaRPr lang="es-MX" sz="1600"/>
          </a:p>
          <a:p>
            <a:pPr marL="285750" indent="-285750" algn="just">
              <a:buFont typeface="Arial" panose="020B0604020202020204" pitchFamily="34" charset="0"/>
              <a:buChar char="•"/>
            </a:pPr>
            <a:r>
              <a:rPr lang="es-MX" sz="1600"/>
              <a:t>En este compromiso surgen los Protocolos de Actuación en casos de abuso sexual infantil, acoso escolar y maltrato como una herramienta de apoyo para directivos y docentes que propone algunos indicadores para identificar las conductas de los alumnos que padecen o ejercen violencia en la escuela, pautas de los contextos familiares que las favorecen, sugerencias de intervención para cada uno de los actores implicados en estos casos, así como acciones cotidianas transversales preventivas para erradicar el acoso escolar.</a:t>
            </a:r>
          </a:p>
          <a:p>
            <a:pPr algn="just"/>
            <a:endParaRPr lang="es-MX" sz="1600" b="1"/>
          </a:p>
          <a:p>
            <a:pPr marL="285750" indent="-285750" algn="just">
              <a:buFont typeface="Arial" panose="020B0604020202020204" pitchFamily="34" charset="0"/>
              <a:buChar char="•"/>
            </a:pPr>
            <a:r>
              <a:rPr lang="es-MX" sz="1600" b="1"/>
              <a:t>Este protocolo es una guía, un documento normativo y su observación y aplicación es obligatoria.</a:t>
            </a:r>
          </a:p>
        </p:txBody>
      </p:sp>
      <p:pic>
        <p:nvPicPr>
          <p:cNvPr id="12" name="Imagen 4">
            <a:extLst>
              <a:ext uri="{FF2B5EF4-FFF2-40B4-BE49-F238E27FC236}">
                <a16:creationId xmlns="" xmlns:a16="http://schemas.microsoft.com/office/drawing/2014/main" id="{011C5F89-AAA7-4BA4-87CA-65C0F62BE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65" y="364250"/>
            <a:ext cx="2048013" cy="896415"/>
          </a:xfrm>
          <a:prstGeom prst="rect">
            <a:avLst/>
          </a:prstGeom>
        </p:spPr>
      </p:pic>
      <p:pic>
        <p:nvPicPr>
          <p:cNvPr id="13" name="Imagen 5"/>
          <p:cNvPicPr>
            <a:picLocks noChangeAspect="1"/>
          </p:cNvPicPr>
          <p:nvPr/>
        </p:nvPicPr>
        <p:blipFill>
          <a:blip r:embed="rId3"/>
          <a:stretch>
            <a:fillRect/>
          </a:stretch>
        </p:blipFill>
        <p:spPr>
          <a:xfrm>
            <a:off x="7311687" y="582193"/>
            <a:ext cx="1747800" cy="832722"/>
          </a:xfrm>
          <a:prstGeom prst="rect">
            <a:avLst/>
          </a:prstGeom>
          <a:ln>
            <a:noFill/>
          </a:ln>
          <a:effectLst>
            <a:softEdge rad="112500"/>
          </a:effectLst>
        </p:spPr>
      </p:pic>
      <p:pic>
        <p:nvPicPr>
          <p:cNvPr id="14"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8364" y="736351"/>
            <a:ext cx="1780672" cy="524405"/>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5111" y="455848"/>
            <a:ext cx="1580602" cy="1063202"/>
          </a:xfrm>
          <a:prstGeom prst="rect">
            <a:avLst/>
          </a:prstGeom>
        </p:spPr>
      </p:pic>
    </p:spTree>
    <p:extLst>
      <p:ext uri="{BB962C8B-B14F-4D97-AF65-F5344CB8AC3E}">
        <p14:creationId xmlns:p14="http://schemas.microsoft.com/office/powerpoint/2010/main" val="196596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826" y="4256635"/>
            <a:ext cx="1158215" cy="1158215"/>
          </a:xfrm>
          <a:prstGeom prst="rect">
            <a:avLst/>
          </a:prstGeom>
          <a:ln>
            <a:noFill/>
          </a:ln>
          <a:effectLst>
            <a:softEdge rad="112500"/>
          </a:effectLst>
        </p:spPr>
      </p:pic>
      <p:sp>
        <p:nvSpPr>
          <p:cNvPr id="5" name="Rectángulo 4"/>
          <p:cNvSpPr/>
          <p:nvPr/>
        </p:nvSpPr>
        <p:spPr>
          <a:xfrm>
            <a:off x="6003436" y="5425655"/>
            <a:ext cx="3031638" cy="1267352"/>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120196" y="461149"/>
            <a:ext cx="9105363" cy="615553"/>
          </a:xfrm>
          <a:prstGeom prst="rect">
            <a:avLst/>
          </a:prstGeom>
          <a:noFill/>
        </p:spPr>
        <p:txBody>
          <a:bodyPr wrap="square" rtlCol="0">
            <a:spAutoFit/>
          </a:bodyPr>
          <a:lstStyle/>
          <a:p>
            <a:pPr algn="ctr"/>
            <a:r>
              <a:rPr lang="es-MX" b="1" dirty="0">
                <a:solidFill>
                  <a:srgbClr val="F852FC"/>
                </a:solidFill>
              </a:rPr>
              <a:t>EN LA ESCUELA</a:t>
            </a:r>
          </a:p>
          <a:p>
            <a:pPr algn="ctr"/>
            <a:r>
              <a:rPr lang="es-MX" sz="1600" b="1" dirty="0">
                <a:solidFill>
                  <a:srgbClr val="0070C0"/>
                </a:solidFill>
              </a:rPr>
              <a:t>(DOCENTES, ADMINISTRATIVOS Y DIRECTORES)</a:t>
            </a:r>
          </a:p>
        </p:txBody>
      </p:sp>
      <p:sp>
        <p:nvSpPr>
          <p:cNvPr id="7" name="Rectángulo 6"/>
          <p:cNvSpPr/>
          <p:nvPr/>
        </p:nvSpPr>
        <p:spPr>
          <a:xfrm>
            <a:off x="3441016" y="1675052"/>
            <a:ext cx="1752626" cy="694662"/>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Informar a director del plantel</a:t>
            </a:r>
          </a:p>
        </p:txBody>
      </p:sp>
      <p:sp>
        <p:nvSpPr>
          <p:cNvPr id="10" name="Decisión 9"/>
          <p:cNvSpPr/>
          <p:nvPr/>
        </p:nvSpPr>
        <p:spPr>
          <a:xfrm>
            <a:off x="6495243" y="1286539"/>
            <a:ext cx="1326574" cy="1488563"/>
          </a:xfrm>
          <a:prstGeom prst="flowChartDecision">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¿Sabe que hacer?</a:t>
            </a:r>
          </a:p>
        </p:txBody>
      </p:sp>
      <p:sp>
        <p:nvSpPr>
          <p:cNvPr id="11" name="Elipse 10"/>
          <p:cNvSpPr/>
          <p:nvPr/>
        </p:nvSpPr>
        <p:spPr>
          <a:xfrm>
            <a:off x="124500" y="1554205"/>
            <a:ext cx="1442769" cy="959297"/>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INCIDENCIA</a:t>
            </a:r>
          </a:p>
        </p:txBody>
      </p:sp>
      <p:cxnSp>
        <p:nvCxnSpPr>
          <p:cNvPr id="13" name="Conector recto de flecha 12"/>
          <p:cNvCxnSpPr>
            <a:stCxn id="11" idx="6"/>
            <a:endCxn id="7" idx="1"/>
          </p:cNvCxnSpPr>
          <p:nvPr/>
        </p:nvCxnSpPr>
        <p:spPr>
          <a:xfrm flipV="1">
            <a:off x="1567268" y="2022383"/>
            <a:ext cx="1873748" cy="11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7" idx="3"/>
            <a:endCxn id="10" idx="1"/>
          </p:cNvCxnSpPr>
          <p:nvPr/>
        </p:nvCxnSpPr>
        <p:spPr>
          <a:xfrm>
            <a:off x="5193643" y="2022384"/>
            <a:ext cx="1301601" cy="8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Rectángulo redondeado 33">
            <a:hlinkClick r:id="rId3" action="ppaction://hlinksldjump"/>
          </p:cNvPr>
          <p:cNvSpPr/>
          <p:nvPr/>
        </p:nvSpPr>
        <p:spPr>
          <a:xfrm>
            <a:off x="3466281" y="4528321"/>
            <a:ext cx="1752626" cy="109161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200" b="1">
              <a:solidFill>
                <a:schemeClr val="tx1"/>
              </a:solidFill>
            </a:endParaRPr>
          </a:p>
          <a:p>
            <a:pPr algn="ctr"/>
            <a:r>
              <a:rPr lang="es-MX" sz="1200" b="1">
                <a:solidFill>
                  <a:schemeClr val="tx1"/>
                </a:solidFill>
              </a:rPr>
              <a:t>Llama a la </a:t>
            </a:r>
            <a:r>
              <a:rPr lang="es-MX" sz="1200" b="1">
                <a:solidFill>
                  <a:srgbClr val="C00000"/>
                </a:solidFill>
              </a:rPr>
              <a:t>unidad de Igualdad de Género, Convivencia Escolar y derechos Humanos UIGCEDH</a:t>
            </a:r>
          </a:p>
          <a:p>
            <a:pPr algn="ctr"/>
            <a:endParaRPr lang="es-MX" sz="1400" b="1">
              <a:solidFill>
                <a:srgbClr val="C00000"/>
              </a:solidFill>
            </a:endParaRPr>
          </a:p>
        </p:txBody>
      </p:sp>
      <p:sp>
        <p:nvSpPr>
          <p:cNvPr id="35" name="Rectángulo 34"/>
          <p:cNvSpPr/>
          <p:nvPr/>
        </p:nvSpPr>
        <p:spPr>
          <a:xfrm>
            <a:off x="6269338" y="3658760"/>
            <a:ext cx="1752626" cy="694662"/>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Registrar e informar a familia</a:t>
            </a:r>
          </a:p>
        </p:txBody>
      </p:sp>
      <p:cxnSp>
        <p:nvCxnSpPr>
          <p:cNvPr id="38" name="Conector recto de flecha 37"/>
          <p:cNvCxnSpPr>
            <a:stCxn id="10" idx="2"/>
            <a:endCxn id="35" idx="0"/>
          </p:cNvCxnSpPr>
          <p:nvPr/>
        </p:nvCxnSpPr>
        <p:spPr>
          <a:xfrm flipH="1">
            <a:off x="7145652" y="2775102"/>
            <a:ext cx="12879" cy="8836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Rectángulo redondeado 45">
            <a:hlinkClick r:id="rId4" action="ppaction://hlinksldjump"/>
          </p:cNvPr>
          <p:cNvSpPr/>
          <p:nvPr/>
        </p:nvSpPr>
        <p:spPr>
          <a:xfrm>
            <a:off x="3441016" y="3664358"/>
            <a:ext cx="1752626"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Informar a </a:t>
            </a:r>
            <a:r>
              <a:rPr lang="es-MX" sz="1400" b="1">
                <a:solidFill>
                  <a:srgbClr val="C00000"/>
                </a:solidFill>
              </a:rPr>
              <a:t>instancia multidisciplinaria</a:t>
            </a:r>
          </a:p>
        </p:txBody>
      </p:sp>
      <p:sp>
        <p:nvSpPr>
          <p:cNvPr id="50" name="Botón de acción: Documento 49">
            <a:hlinkClick r:id="rId5" action="ppaction://hlinksldjump" highlightClick="1"/>
          </p:cNvPr>
          <p:cNvSpPr/>
          <p:nvPr/>
        </p:nvSpPr>
        <p:spPr>
          <a:xfrm>
            <a:off x="7821818" y="4256635"/>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A</a:t>
            </a:r>
          </a:p>
        </p:txBody>
      </p:sp>
      <p:sp>
        <p:nvSpPr>
          <p:cNvPr id="51" name="Rectángulo 50"/>
          <p:cNvSpPr/>
          <p:nvPr/>
        </p:nvSpPr>
        <p:spPr>
          <a:xfrm>
            <a:off x="159595" y="3670296"/>
            <a:ext cx="1752626" cy="694662"/>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Se establecen acuerdos y compromisos (Dirección - Padres de familia)</a:t>
            </a:r>
          </a:p>
        </p:txBody>
      </p:sp>
      <p:sp>
        <p:nvSpPr>
          <p:cNvPr id="52" name="Botón de acción: Documento 51">
            <a:hlinkClick r:id="rId6" action="ppaction://hlinksldjump" highlightClick="1"/>
          </p:cNvPr>
          <p:cNvSpPr/>
          <p:nvPr/>
        </p:nvSpPr>
        <p:spPr>
          <a:xfrm>
            <a:off x="6164344" y="6134095"/>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F</a:t>
            </a:r>
          </a:p>
        </p:txBody>
      </p:sp>
      <p:cxnSp>
        <p:nvCxnSpPr>
          <p:cNvPr id="54" name="Conector recto de flecha 53"/>
          <p:cNvCxnSpPr/>
          <p:nvPr/>
        </p:nvCxnSpPr>
        <p:spPr>
          <a:xfrm flipH="1">
            <a:off x="1998511" y="4011689"/>
            <a:ext cx="1442505" cy="15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8" name="Decisión 57"/>
          <p:cNvSpPr/>
          <p:nvPr/>
        </p:nvSpPr>
        <p:spPr>
          <a:xfrm>
            <a:off x="159594" y="4675638"/>
            <a:ext cx="1259809" cy="1341246"/>
          </a:xfrm>
          <a:prstGeom prst="flowChartDecision">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¿Se solucionó?</a:t>
            </a:r>
          </a:p>
        </p:txBody>
      </p:sp>
      <p:cxnSp>
        <p:nvCxnSpPr>
          <p:cNvPr id="60" name="Conector recto de flecha 59"/>
          <p:cNvCxnSpPr/>
          <p:nvPr/>
        </p:nvCxnSpPr>
        <p:spPr>
          <a:xfrm flipH="1">
            <a:off x="832507" y="4398867"/>
            <a:ext cx="1833" cy="2232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p:nvPr/>
        </p:nvCxnSpPr>
        <p:spPr>
          <a:xfrm flipV="1">
            <a:off x="1497513" y="5377339"/>
            <a:ext cx="1841961" cy="1012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3" name="Elipse 102"/>
          <p:cNvSpPr/>
          <p:nvPr/>
        </p:nvSpPr>
        <p:spPr>
          <a:xfrm>
            <a:off x="2107231" y="5982975"/>
            <a:ext cx="871471" cy="820401"/>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a:t>Seguimiento</a:t>
            </a:r>
            <a:endParaRPr lang="es-MX" sz="1200"/>
          </a:p>
        </p:txBody>
      </p:sp>
      <p:sp>
        <p:nvSpPr>
          <p:cNvPr id="144" name="CuadroTexto 143"/>
          <p:cNvSpPr txBox="1"/>
          <p:nvPr/>
        </p:nvSpPr>
        <p:spPr>
          <a:xfrm>
            <a:off x="7712300" y="1773715"/>
            <a:ext cx="492691" cy="307777"/>
          </a:xfrm>
          <a:prstGeom prst="rect">
            <a:avLst/>
          </a:prstGeom>
          <a:noFill/>
        </p:spPr>
        <p:txBody>
          <a:bodyPr wrap="square" rtlCol="0">
            <a:spAutoFit/>
          </a:bodyPr>
          <a:lstStyle/>
          <a:p>
            <a:r>
              <a:rPr lang="es-MX" sz="1400" b="1">
                <a:solidFill>
                  <a:srgbClr val="FF0000"/>
                </a:solidFill>
              </a:rPr>
              <a:t>NO</a:t>
            </a:r>
          </a:p>
        </p:txBody>
      </p:sp>
      <p:sp>
        <p:nvSpPr>
          <p:cNvPr id="145" name="CuadroTexto 144"/>
          <p:cNvSpPr txBox="1"/>
          <p:nvPr/>
        </p:nvSpPr>
        <p:spPr>
          <a:xfrm>
            <a:off x="7145651" y="2708964"/>
            <a:ext cx="375634" cy="307777"/>
          </a:xfrm>
          <a:prstGeom prst="rect">
            <a:avLst/>
          </a:prstGeom>
          <a:noFill/>
        </p:spPr>
        <p:txBody>
          <a:bodyPr wrap="square" rtlCol="0">
            <a:spAutoFit/>
          </a:bodyPr>
          <a:lstStyle/>
          <a:p>
            <a:r>
              <a:rPr lang="es-MX" sz="1400" b="1">
                <a:solidFill>
                  <a:srgbClr val="00B050"/>
                </a:solidFill>
              </a:rPr>
              <a:t>SI</a:t>
            </a:r>
          </a:p>
        </p:txBody>
      </p:sp>
      <p:sp>
        <p:nvSpPr>
          <p:cNvPr id="146" name="CuadroTexto 145"/>
          <p:cNvSpPr txBox="1"/>
          <p:nvPr/>
        </p:nvSpPr>
        <p:spPr>
          <a:xfrm>
            <a:off x="692117" y="5965089"/>
            <a:ext cx="375634" cy="307777"/>
          </a:xfrm>
          <a:prstGeom prst="rect">
            <a:avLst/>
          </a:prstGeom>
          <a:noFill/>
        </p:spPr>
        <p:txBody>
          <a:bodyPr wrap="square" rtlCol="0">
            <a:spAutoFit/>
          </a:bodyPr>
          <a:lstStyle/>
          <a:p>
            <a:r>
              <a:rPr lang="es-MX" sz="1400" b="1">
                <a:solidFill>
                  <a:srgbClr val="00B050"/>
                </a:solidFill>
              </a:rPr>
              <a:t>SI</a:t>
            </a:r>
          </a:p>
        </p:txBody>
      </p:sp>
      <p:sp>
        <p:nvSpPr>
          <p:cNvPr id="147" name="CuadroTexto 146"/>
          <p:cNvSpPr txBox="1"/>
          <p:nvPr/>
        </p:nvSpPr>
        <p:spPr>
          <a:xfrm>
            <a:off x="1312750" y="4970365"/>
            <a:ext cx="492691" cy="307777"/>
          </a:xfrm>
          <a:prstGeom prst="rect">
            <a:avLst/>
          </a:prstGeom>
          <a:noFill/>
        </p:spPr>
        <p:txBody>
          <a:bodyPr wrap="square" rtlCol="0">
            <a:spAutoFit/>
          </a:bodyPr>
          <a:lstStyle/>
          <a:p>
            <a:r>
              <a:rPr lang="es-MX" sz="1400" b="1">
                <a:solidFill>
                  <a:srgbClr val="FF0000"/>
                </a:solidFill>
              </a:rPr>
              <a:t>NO</a:t>
            </a:r>
          </a:p>
        </p:txBody>
      </p:sp>
      <p:sp>
        <p:nvSpPr>
          <p:cNvPr id="28" name="Botón de acción: Documento 27">
            <a:hlinkClick r:id="rId5" action="ppaction://hlinksldjump" highlightClick="1"/>
          </p:cNvPr>
          <p:cNvSpPr/>
          <p:nvPr/>
        </p:nvSpPr>
        <p:spPr>
          <a:xfrm>
            <a:off x="6181845" y="5562358"/>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dirty="0"/>
              <a:t>A</a:t>
            </a:r>
          </a:p>
        </p:txBody>
      </p:sp>
      <p:sp>
        <p:nvSpPr>
          <p:cNvPr id="29" name="CuadroTexto 28"/>
          <p:cNvSpPr txBox="1"/>
          <p:nvPr/>
        </p:nvSpPr>
        <p:spPr>
          <a:xfrm>
            <a:off x="6593908" y="5661474"/>
            <a:ext cx="2455818" cy="307777"/>
          </a:xfrm>
          <a:prstGeom prst="rect">
            <a:avLst/>
          </a:prstGeom>
          <a:noFill/>
        </p:spPr>
        <p:txBody>
          <a:bodyPr wrap="square" rtlCol="0">
            <a:spAutoFit/>
          </a:bodyPr>
          <a:lstStyle/>
          <a:p>
            <a:r>
              <a:rPr lang="es-MX" sz="1400" dirty="0"/>
              <a:t>ACTA DE HECHOS</a:t>
            </a:r>
          </a:p>
        </p:txBody>
      </p:sp>
      <p:sp>
        <p:nvSpPr>
          <p:cNvPr id="30" name="CuadroTexto 29"/>
          <p:cNvSpPr txBox="1"/>
          <p:nvPr/>
        </p:nvSpPr>
        <p:spPr>
          <a:xfrm>
            <a:off x="6553076" y="6171518"/>
            <a:ext cx="2376650" cy="307777"/>
          </a:xfrm>
          <a:prstGeom prst="rect">
            <a:avLst/>
          </a:prstGeom>
          <a:noFill/>
        </p:spPr>
        <p:txBody>
          <a:bodyPr wrap="square" rtlCol="0">
            <a:spAutoFit/>
          </a:bodyPr>
          <a:lstStyle/>
          <a:p>
            <a:r>
              <a:rPr lang="es-MX" sz="1400"/>
              <a:t>FORMATO DE COMPROMISOS</a:t>
            </a:r>
          </a:p>
        </p:txBody>
      </p:sp>
      <p:sp>
        <p:nvSpPr>
          <p:cNvPr id="31" name="Botón de acción: Documento 30">
            <a:hlinkClick r:id="rId6" action="ppaction://hlinksldjump" highlightClick="1"/>
          </p:cNvPr>
          <p:cNvSpPr/>
          <p:nvPr/>
        </p:nvSpPr>
        <p:spPr>
          <a:xfrm>
            <a:off x="1666286" y="4179221"/>
            <a:ext cx="306627" cy="419003"/>
          </a:xfrm>
          <a:prstGeom prst="actionButtonDocument">
            <a:avLst/>
          </a:prstGeom>
          <a:ln/>
          <a:effectLst>
            <a:outerShdw dir="5400000" sx="101000" sy="10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s-MX"/>
              <a:t>F</a:t>
            </a:r>
          </a:p>
        </p:txBody>
      </p:sp>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711" y="2750937"/>
            <a:ext cx="1284080" cy="851444"/>
          </a:xfrm>
          <a:prstGeom prst="rect">
            <a:avLst/>
          </a:prstGeom>
        </p:spPr>
      </p:pic>
      <p:cxnSp>
        <p:nvCxnSpPr>
          <p:cNvPr id="6" name="Conector angular 5"/>
          <p:cNvCxnSpPr>
            <a:endCxn id="103" idx="6"/>
          </p:cNvCxnSpPr>
          <p:nvPr/>
        </p:nvCxnSpPr>
        <p:spPr>
          <a:xfrm rot="5400000">
            <a:off x="3274028" y="5324608"/>
            <a:ext cx="773243" cy="1363893"/>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stCxn id="35" idx="1"/>
          </p:cNvCxnSpPr>
          <p:nvPr/>
        </p:nvCxnSpPr>
        <p:spPr>
          <a:xfrm flipH="1">
            <a:off x="5193642" y="4006091"/>
            <a:ext cx="1075696" cy="5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58" idx="2"/>
            <a:endCxn id="103" idx="2"/>
          </p:cNvCxnSpPr>
          <p:nvPr/>
        </p:nvCxnSpPr>
        <p:spPr>
          <a:xfrm rot="16200000" flipH="1">
            <a:off x="1260219" y="5546164"/>
            <a:ext cx="376292" cy="131773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ctángulo redondeado 23">
            <a:hlinkClick r:id="rId8" action="ppaction://hlinksldjump"/>
          </p:cNvPr>
          <p:cNvSpPr/>
          <p:nvPr/>
        </p:nvSpPr>
        <p:spPr>
          <a:xfrm>
            <a:off x="6317658" y="2991403"/>
            <a:ext cx="1704306" cy="538514"/>
          </a:xfrm>
          <a:prstGeom prst="roundRect">
            <a:avLst/>
          </a:prstGeom>
          <a:solidFill>
            <a:srgbClr val="FA8BFD"/>
          </a:solidFill>
          <a:ln>
            <a:solidFill>
              <a:schemeClr val="accent1">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rgbClr val="C00000"/>
                </a:solidFill>
              </a:rPr>
              <a:t>Protocolos</a:t>
            </a:r>
          </a:p>
        </p:txBody>
      </p:sp>
      <p:cxnSp>
        <p:nvCxnSpPr>
          <p:cNvPr id="42" name="Conector angular 41"/>
          <p:cNvCxnSpPr>
            <a:stCxn id="10" idx="3"/>
          </p:cNvCxnSpPr>
          <p:nvPr/>
        </p:nvCxnSpPr>
        <p:spPr>
          <a:xfrm flipH="1">
            <a:off x="5218907" y="2030821"/>
            <a:ext cx="2602910" cy="3241781"/>
          </a:xfrm>
          <a:prstGeom prst="bentConnector3">
            <a:avLst>
              <a:gd name="adj1" fmla="val -36490"/>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1 Botón de acción: Inicio">
            <a:hlinkClick r:id="rId9"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98471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el mismo lado 1"/>
          <p:cNvSpPr/>
          <p:nvPr/>
        </p:nvSpPr>
        <p:spPr>
          <a:xfrm>
            <a:off x="0" y="1983080"/>
            <a:ext cx="9088360" cy="4805605"/>
          </a:xfrm>
          <a:prstGeom prst="round2SameRect">
            <a:avLst/>
          </a:prstGeom>
          <a:solidFill>
            <a:schemeClr val="bg2">
              <a:lumMod val="90000"/>
            </a:schemeClr>
          </a:solidFill>
          <a:scene3d>
            <a:camera prst="orthographicFront"/>
            <a:lightRig rig="threePt" dir="t"/>
          </a:scene3d>
          <a:sp3d>
            <a:bevelT w="101600" prst="riblet"/>
          </a:sp3d>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6" name="Diagrama 5"/>
          <p:cNvGraphicFramePr/>
          <p:nvPr>
            <p:extLst>
              <p:ext uri="{D42A27DB-BD31-4B8C-83A1-F6EECF244321}">
                <p14:modId xmlns:p14="http://schemas.microsoft.com/office/powerpoint/2010/main" val="1721778919"/>
              </p:ext>
            </p:extLst>
          </p:nvPr>
        </p:nvGraphicFramePr>
        <p:xfrm>
          <a:off x="207818" y="2784763"/>
          <a:ext cx="1939637" cy="158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7004" y="462222"/>
            <a:ext cx="9105363" cy="892552"/>
          </a:xfrm>
          <a:prstGeom prst="rect">
            <a:avLst/>
          </a:prstGeom>
          <a:noFill/>
        </p:spPr>
        <p:txBody>
          <a:bodyPr wrap="square" rtlCol="0">
            <a:spAutoFit/>
          </a:bodyPr>
          <a:lstStyle/>
          <a:p>
            <a:pPr algn="ctr"/>
            <a:r>
              <a:rPr lang="es-MX" sz="2800" b="1" dirty="0">
                <a:solidFill>
                  <a:srgbClr val="F852FC"/>
                </a:solidFill>
              </a:rPr>
              <a:t>TABLERO DE PROTOCOLOS</a:t>
            </a:r>
          </a:p>
          <a:p>
            <a:pPr algn="ctr"/>
            <a:r>
              <a:rPr lang="es-MX" sz="2400" b="1" dirty="0">
                <a:solidFill>
                  <a:srgbClr val="0070C0"/>
                </a:solidFill>
              </a:rPr>
              <a:t>(DOCENTES, ADMINISTRATIVOS Y DIRECTORES)</a:t>
            </a:r>
          </a:p>
        </p:txBody>
      </p:sp>
      <p:graphicFrame>
        <p:nvGraphicFramePr>
          <p:cNvPr id="9" name="Diagrama 8"/>
          <p:cNvGraphicFramePr/>
          <p:nvPr>
            <p:extLst>
              <p:ext uri="{D42A27DB-BD31-4B8C-83A1-F6EECF244321}">
                <p14:modId xmlns:p14="http://schemas.microsoft.com/office/powerpoint/2010/main" val="537273835"/>
              </p:ext>
            </p:extLst>
          </p:nvPr>
        </p:nvGraphicFramePr>
        <p:xfrm>
          <a:off x="2749252" y="2784763"/>
          <a:ext cx="1390651" cy="1589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a 10"/>
          <p:cNvGraphicFramePr/>
          <p:nvPr>
            <p:extLst>
              <p:ext uri="{D42A27DB-BD31-4B8C-83A1-F6EECF244321}">
                <p14:modId xmlns:p14="http://schemas.microsoft.com/office/powerpoint/2010/main" val="3895170154"/>
              </p:ext>
            </p:extLst>
          </p:nvPr>
        </p:nvGraphicFramePr>
        <p:xfrm>
          <a:off x="4624251" y="2784763"/>
          <a:ext cx="2434411" cy="16011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a 11"/>
          <p:cNvGraphicFramePr/>
          <p:nvPr>
            <p:extLst>
              <p:ext uri="{D42A27DB-BD31-4B8C-83A1-F6EECF244321}">
                <p14:modId xmlns:p14="http://schemas.microsoft.com/office/powerpoint/2010/main" val="1283065398"/>
              </p:ext>
            </p:extLst>
          </p:nvPr>
        </p:nvGraphicFramePr>
        <p:xfrm>
          <a:off x="207818" y="4733912"/>
          <a:ext cx="2240162" cy="17865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a 15"/>
          <p:cNvGraphicFramePr/>
          <p:nvPr>
            <p:extLst>
              <p:ext uri="{D42A27DB-BD31-4B8C-83A1-F6EECF244321}">
                <p14:modId xmlns:p14="http://schemas.microsoft.com/office/powerpoint/2010/main" val="1638007844"/>
              </p:ext>
            </p:extLst>
          </p:nvPr>
        </p:nvGraphicFramePr>
        <p:xfrm>
          <a:off x="7543011" y="2784763"/>
          <a:ext cx="1407026" cy="192827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9" name="Diagrama 18"/>
          <p:cNvGraphicFramePr/>
          <p:nvPr>
            <p:extLst>
              <p:ext uri="{D42A27DB-BD31-4B8C-83A1-F6EECF244321}">
                <p14:modId xmlns:p14="http://schemas.microsoft.com/office/powerpoint/2010/main" val="3378866818"/>
              </p:ext>
            </p:extLst>
          </p:nvPr>
        </p:nvGraphicFramePr>
        <p:xfrm>
          <a:off x="3019822" y="4733912"/>
          <a:ext cx="2240162" cy="178654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3" name="Flecha derecha 2">
            <a:hlinkClick r:id="rId32" action="ppaction://hlinksldjump"/>
          </p:cNvPr>
          <p:cNvSpPr/>
          <p:nvPr/>
        </p:nvSpPr>
        <p:spPr>
          <a:xfrm>
            <a:off x="6380706" y="5014189"/>
            <a:ext cx="2569331" cy="1242514"/>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2da parte</a:t>
            </a:r>
          </a:p>
        </p:txBody>
      </p:sp>
      <p:sp>
        <p:nvSpPr>
          <p:cNvPr id="13" name="1 Botón de acción: Inicio">
            <a:hlinkClick r:id="rId33"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192401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el mismo lado 1"/>
          <p:cNvSpPr/>
          <p:nvPr/>
        </p:nvSpPr>
        <p:spPr>
          <a:xfrm>
            <a:off x="-17005" y="2375005"/>
            <a:ext cx="9105363" cy="4211783"/>
          </a:xfrm>
          <a:prstGeom prst="round2SameRect">
            <a:avLst/>
          </a:prstGeom>
          <a:solidFill>
            <a:schemeClr val="bg2">
              <a:lumMod val="90000"/>
            </a:schemeClr>
          </a:solidFill>
          <a:scene3d>
            <a:camera prst="orthographicFront"/>
            <a:lightRig rig="threePt" dir="t"/>
          </a:scene3d>
          <a:sp3d>
            <a:bevelT w="101600" prst="riblet"/>
          </a:sp3d>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7" name="CuadroTexto 6"/>
          <p:cNvSpPr txBox="1"/>
          <p:nvPr/>
        </p:nvSpPr>
        <p:spPr>
          <a:xfrm>
            <a:off x="-17004" y="462222"/>
            <a:ext cx="9105363" cy="892552"/>
          </a:xfrm>
          <a:prstGeom prst="rect">
            <a:avLst/>
          </a:prstGeom>
          <a:noFill/>
        </p:spPr>
        <p:txBody>
          <a:bodyPr wrap="square" rtlCol="0">
            <a:spAutoFit/>
          </a:bodyPr>
          <a:lstStyle/>
          <a:p>
            <a:pPr algn="ctr"/>
            <a:r>
              <a:rPr lang="es-MX" sz="2800" b="1" dirty="0">
                <a:solidFill>
                  <a:srgbClr val="F852FC"/>
                </a:solidFill>
              </a:rPr>
              <a:t>TABLERO DE PROTOCOLOS </a:t>
            </a:r>
          </a:p>
          <a:p>
            <a:pPr algn="ctr"/>
            <a:r>
              <a:rPr lang="es-MX" sz="2400" b="1" dirty="0">
                <a:solidFill>
                  <a:srgbClr val="0070C0"/>
                </a:solidFill>
              </a:rPr>
              <a:t>(DOCENTES, ADMINISTRATIVOS Y DIRECTORES)</a:t>
            </a:r>
          </a:p>
        </p:txBody>
      </p:sp>
      <p:graphicFrame>
        <p:nvGraphicFramePr>
          <p:cNvPr id="13" name="Diagrama 12"/>
          <p:cNvGraphicFramePr/>
          <p:nvPr>
            <p:extLst>
              <p:ext uri="{D42A27DB-BD31-4B8C-83A1-F6EECF244321}">
                <p14:modId xmlns:p14="http://schemas.microsoft.com/office/powerpoint/2010/main" val="1534005537"/>
              </p:ext>
            </p:extLst>
          </p:nvPr>
        </p:nvGraphicFramePr>
        <p:xfrm>
          <a:off x="304800" y="2750083"/>
          <a:ext cx="1131222" cy="171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a 13"/>
          <p:cNvGraphicFramePr/>
          <p:nvPr>
            <p:extLst>
              <p:ext uri="{D42A27DB-BD31-4B8C-83A1-F6EECF244321}">
                <p14:modId xmlns:p14="http://schemas.microsoft.com/office/powerpoint/2010/main" val="940222232"/>
              </p:ext>
            </p:extLst>
          </p:nvPr>
        </p:nvGraphicFramePr>
        <p:xfrm>
          <a:off x="1863432" y="2675879"/>
          <a:ext cx="3050889" cy="17865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a 14"/>
          <p:cNvGraphicFramePr/>
          <p:nvPr>
            <p:extLst>
              <p:ext uri="{D42A27DB-BD31-4B8C-83A1-F6EECF244321}">
                <p14:modId xmlns:p14="http://schemas.microsoft.com/office/powerpoint/2010/main" val="625256640"/>
              </p:ext>
            </p:extLst>
          </p:nvPr>
        </p:nvGraphicFramePr>
        <p:xfrm>
          <a:off x="304800" y="4763300"/>
          <a:ext cx="3957035" cy="17865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a 16">
            <a:hlinkClick r:id="rId17" action="ppaction://hlinksldjump"/>
          </p:cNvPr>
          <p:cNvGraphicFramePr/>
          <p:nvPr>
            <p:extLst>
              <p:ext uri="{D42A27DB-BD31-4B8C-83A1-F6EECF244321}">
                <p14:modId xmlns:p14="http://schemas.microsoft.com/office/powerpoint/2010/main" val="1869505921"/>
              </p:ext>
            </p:extLst>
          </p:nvPr>
        </p:nvGraphicFramePr>
        <p:xfrm>
          <a:off x="5320617" y="2675879"/>
          <a:ext cx="1545798" cy="17865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8" name="Diagrama 17">
            <a:hlinkClick r:id="rId23" action="ppaction://hlinksldjump"/>
          </p:cNvPr>
          <p:cNvGraphicFramePr/>
          <p:nvPr>
            <p:extLst>
              <p:ext uri="{D42A27DB-BD31-4B8C-83A1-F6EECF244321}">
                <p14:modId xmlns:p14="http://schemas.microsoft.com/office/powerpoint/2010/main" val="1406933951"/>
              </p:ext>
            </p:extLst>
          </p:nvPr>
        </p:nvGraphicFramePr>
        <p:xfrm>
          <a:off x="7272711" y="2675878"/>
          <a:ext cx="1545798" cy="178654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nvGrpSpPr>
          <p:cNvPr id="5" name="Grupo 4"/>
          <p:cNvGrpSpPr/>
          <p:nvPr/>
        </p:nvGrpSpPr>
        <p:grpSpPr>
          <a:xfrm>
            <a:off x="5978602" y="5047046"/>
            <a:ext cx="2869324" cy="1259033"/>
            <a:chOff x="7502602" y="5047045"/>
            <a:chExt cx="2869324" cy="1259033"/>
          </a:xfrm>
        </p:grpSpPr>
        <p:sp>
          <p:nvSpPr>
            <p:cNvPr id="20" name="Flecha derecha 19">
              <a:hlinkClick r:id="rId29" action="ppaction://hlinksldjump"/>
            </p:cNvPr>
            <p:cNvSpPr/>
            <p:nvPr/>
          </p:nvSpPr>
          <p:spPr>
            <a:xfrm rot="10800000">
              <a:off x="7502602" y="5047045"/>
              <a:ext cx="2869324" cy="1259033"/>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solidFill>
                  <a:schemeClr val="tx1"/>
                </a:solidFill>
              </a:endParaRPr>
            </a:p>
          </p:txBody>
        </p:sp>
        <p:sp>
          <p:nvSpPr>
            <p:cNvPr id="4" name="Rectángulo 3">
              <a:hlinkClick r:id="rId29" action="ppaction://hlinksldjump"/>
            </p:cNvPr>
            <p:cNvSpPr/>
            <p:nvPr/>
          </p:nvSpPr>
          <p:spPr>
            <a:xfrm>
              <a:off x="8376492" y="5491896"/>
              <a:ext cx="1863139" cy="369332"/>
            </a:xfrm>
            <a:prstGeom prst="rect">
              <a:avLst/>
            </a:prstGeom>
          </p:spPr>
          <p:txBody>
            <a:bodyPr wrap="none">
              <a:spAutoFit/>
            </a:bodyPr>
            <a:lstStyle/>
            <a:p>
              <a:pPr algn="ctr"/>
              <a:r>
                <a:rPr lang="es-MX" b="1" dirty="0"/>
                <a:t>Volver (1ra parte)</a:t>
              </a:r>
            </a:p>
          </p:txBody>
        </p:sp>
      </p:grpSp>
      <p:sp>
        <p:nvSpPr>
          <p:cNvPr id="19" name="1 Botón de acción: Inicio">
            <a:hlinkClick r:id="rId30"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41998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p:cNvSpPr/>
          <p:nvPr/>
        </p:nvSpPr>
        <p:spPr>
          <a:xfrm>
            <a:off x="71828" y="6065841"/>
            <a:ext cx="4979330" cy="728397"/>
          </a:xfrm>
          <a:prstGeom prst="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0674" y="225134"/>
            <a:ext cx="2861707" cy="1559184"/>
          </a:xfrm>
          <a:prstGeom prst="rect">
            <a:avLst/>
          </a:prstGeom>
        </p:spPr>
      </p:pic>
      <p:sp>
        <p:nvSpPr>
          <p:cNvPr id="4" name="CuadroTexto 3"/>
          <p:cNvSpPr txBox="1"/>
          <p:nvPr/>
        </p:nvSpPr>
        <p:spPr>
          <a:xfrm>
            <a:off x="-371153" y="517439"/>
            <a:ext cx="8471965" cy="646331"/>
          </a:xfrm>
          <a:prstGeom prst="rect">
            <a:avLst/>
          </a:prstGeom>
          <a:noFill/>
        </p:spPr>
        <p:txBody>
          <a:bodyPr wrap="square" rtlCol="0">
            <a:spAutoFit/>
          </a:bodyPr>
          <a:lstStyle/>
          <a:p>
            <a:pPr algn="ctr"/>
            <a:r>
              <a:rPr lang="es-MX" b="1" dirty="0">
                <a:solidFill>
                  <a:srgbClr val="F852FC"/>
                </a:solidFill>
              </a:rPr>
              <a:t>EN LA UNIDAD ESPECIALIZADA DE APOYO</a:t>
            </a:r>
          </a:p>
          <a:p>
            <a:pPr algn="ctr"/>
            <a:r>
              <a:rPr lang="es-MX" b="1" dirty="0">
                <a:solidFill>
                  <a:srgbClr val="FF0000"/>
                </a:solidFill>
              </a:rPr>
              <a:t> </a:t>
            </a:r>
            <a:r>
              <a:rPr lang="es-MX" sz="1400" b="1" dirty="0">
                <a:solidFill>
                  <a:srgbClr val="0070C0"/>
                </a:solidFill>
              </a:rPr>
              <a:t>(RECEPCIONISTAS, ADMINISTRATIVOS Y ESPECIALISTAS)</a:t>
            </a:r>
          </a:p>
        </p:txBody>
      </p:sp>
      <p:sp>
        <p:nvSpPr>
          <p:cNvPr id="10" name="Decisión 9"/>
          <p:cNvSpPr/>
          <p:nvPr/>
        </p:nvSpPr>
        <p:spPr>
          <a:xfrm>
            <a:off x="1394674" y="1983792"/>
            <a:ext cx="1704282" cy="1077732"/>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¿Cómo es el primer contacto?</a:t>
            </a:r>
          </a:p>
        </p:txBody>
      </p:sp>
      <p:sp>
        <p:nvSpPr>
          <p:cNvPr id="11" name="Elipse 10"/>
          <p:cNvSpPr/>
          <p:nvPr/>
        </p:nvSpPr>
        <p:spPr>
          <a:xfrm>
            <a:off x="45005" y="1589038"/>
            <a:ext cx="1357072" cy="46576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INCIDENCIA</a:t>
            </a:r>
          </a:p>
        </p:txBody>
      </p:sp>
      <p:cxnSp>
        <p:nvCxnSpPr>
          <p:cNvPr id="13" name="Conector recto de flecha 12"/>
          <p:cNvCxnSpPr/>
          <p:nvPr/>
        </p:nvCxnSpPr>
        <p:spPr>
          <a:xfrm>
            <a:off x="1344566" y="1970049"/>
            <a:ext cx="366762" cy="256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3865180" y="2302020"/>
            <a:ext cx="1230565" cy="4224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Trabajo de especialista</a:t>
            </a:r>
          </a:p>
        </p:txBody>
      </p:sp>
      <p:sp>
        <p:nvSpPr>
          <p:cNvPr id="50" name="Botón de acción: Documento 49">
            <a:hlinkClick r:id="rId3" action="ppaction://hlinksldjump" highlightClick="1"/>
          </p:cNvPr>
          <p:cNvSpPr/>
          <p:nvPr/>
        </p:nvSpPr>
        <p:spPr>
          <a:xfrm>
            <a:off x="4805978" y="2875751"/>
            <a:ext cx="306627" cy="419003"/>
          </a:xfrm>
          <a:prstGeom prst="actionButtonDocumen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a:t>E</a:t>
            </a:r>
          </a:p>
        </p:txBody>
      </p:sp>
      <p:sp>
        <p:nvSpPr>
          <p:cNvPr id="103" name="Elipse 102"/>
          <p:cNvSpPr/>
          <p:nvPr/>
        </p:nvSpPr>
        <p:spPr>
          <a:xfrm>
            <a:off x="6573398" y="3000669"/>
            <a:ext cx="1606215" cy="155564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a:t>SEGUIMIENTO (UE)</a:t>
            </a:r>
            <a:endParaRPr lang="es-MX" sz="1200"/>
          </a:p>
        </p:txBody>
      </p:sp>
      <p:sp>
        <p:nvSpPr>
          <p:cNvPr id="144" name="CuadroTexto 143"/>
          <p:cNvSpPr txBox="1"/>
          <p:nvPr/>
        </p:nvSpPr>
        <p:spPr>
          <a:xfrm>
            <a:off x="8697005" y="3286977"/>
            <a:ext cx="492691" cy="307777"/>
          </a:xfrm>
          <a:prstGeom prst="rect">
            <a:avLst/>
          </a:prstGeom>
          <a:noFill/>
        </p:spPr>
        <p:txBody>
          <a:bodyPr wrap="square" rtlCol="0">
            <a:spAutoFit/>
          </a:bodyPr>
          <a:lstStyle/>
          <a:p>
            <a:r>
              <a:rPr lang="es-MX" sz="1400" b="1" dirty="0">
                <a:solidFill>
                  <a:srgbClr val="FF0000"/>
                </a:solidFill>
              </a:rPr>
              <a:t>NO</a:t>
            </a:r>
          </a:p>
        </p:txBody>
      </p:sp>
      <p:sp>
        <p:nvSpPr>
          <p:cNvPr id="145" name="CuadroTexto 144"/>
          <p:cNvSpPr txBox="1"/>
          <p:nvPr/>
        </p:nvSpPr>
        <p:spPr>
          <a:xfrm>
            <a:off x="8240296" y="3127618"/>
            <a:ext cx="367150" cy="307777"/>
          </a:xfrm>
          <a:prstGeom prst="rect">
            <a:avLst/>
          </a:prstGeom>
          <a:noFill/>
        </p:spPr>
        <p:txBody>
          <a:bodyPr wrap="square" rtlCol="0">
            <a:spAutoFit/>
          </a:bodyPr>
          <a:lstStyle/>
          <a:p>
            <a:r>
              <a:rPr lang="es-MX" sz="1400" b="1">
                <a:solidFill>
                  <a:srgbClr val="00B050"/>
                </a:solidFill>
              </a:rPr>
              <a:t>SI</a:t>
            </a:r>
          </a:p>
        </p:txBody>
      </p:sp>
      <p:cxnSp>
        <p:nvCxnSpPr>
          <p:cNvPr id="12" name="Conector recto de flecha 11"/>
          <p:cNvCxnSpPr/>
          <p:nvPr/>
        </p:nvCxnSpPr>
        <p:spPr>
          <a:xfrm>
            <a:off x="3235935" y="2512400"/>
            <a:ext cx="487133" cy="10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5762933" y="2252200"/>
            <a:ext cx="1281941" cy="4765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Notificar a nivel educativo</a:t>
            </a:r>
          </a:p>
        </p:txBody>
      </p:sp>
      <p:sp>
        <p:nvSpPr>
          <p:cNvPr id="39" name="Rectángulo 38"/>
          <p:cNvSpPr/>
          <p:nvPr/>
        </p:nvSpPr>
        <p:spPr>
          <a:xfrm>
            <a:off x="633214" y="3838158"/>
            <a:ext cx="1752626" cy="694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Atención telefónica</a:t>
            </a:r>
          </a:p>
        </p:txBody>
      </p:sp>
      <p:sp>
        <p:nvSpPr>
          <p:cNvPr id="40" name="CuadroTexto 39"/>
          <p:cNvSpPr txBox="1"/>
          <p:nvPr/>
        </p:nvSpPr>
        <p:spPr>
          <a:xfrm>
            <a:off x="1620235" y="3337182"/>
            <a:ext cx="1347982" cy="461665"/>
          </a:xfrm>
          <a:prstGeom prst="rect">
            <a:avLst/>
          </a:prstGeom>
          <a:noFill/>
        </p:spPr>
        <p:txBody>
          <a:bodyPr wrap="square" rtlCol="0">
            <a:spAutoFit/>
          </a:bodyPr>
          <a:lstStyle/>
          <a:p>
            <a:r>
              <a:rPr lang="es-MX" sz="1200" b="1">
                <a:solidFill>
                  <a:srgbClr val="FF0000"/>
                </a:solidFill>
              </a:rPr>
              <a:t>Denuncia telefónica</a:t>
            </a:r>
          </a:p>
        </p:txBody>
      </p:sp>
      <p:sp>
        <p:nvSpPr>
          <p:cNvPr id="41" name="CuadroTexto 40"/>
          <p:cNvSpPr txBox="1"/>
          <p:nvPr/>
        </p:nvSpPr>
        <p:spPr>
          <a:xfrm>
            <a:off x="2301938" y="1847506"/>
            <a:ext cx="1596297" cy="276999"/>
          </a:xfrm>
          <a:prstGeom prst="rect">
            <a:avLst/>
          </a:prstGeom>
          <a:noFill/>
        </p:spPr>
        <p:txBody>
          <a:bodyPr wrap="square" rtlCol="0">
            <a:spAutoFit/>
          </a:bodyPr>
          <a:lstStyle/>
          <a:p>
            <a:r>
              <a:rPr lang="es-MX" sz="1200" b="1">
                <a:solidFill>
                  <a:srgbClr val="00B050"/>
                </a:solidFill>
              </a:rPr>
              <a:t>Asiste en persona</a:t>
            </a:r>
          </a:p>
        </p:txBody>
      </p:sp>
      <p:cxnSp>
        <p:nvCxnSpPr>
          <p:cNvPr id="19" name="Conector recto de flecha 18"/>
          <p:cNvCxnSpPr/>
          <p:nvPr/>
        </p:nvCxnSpPr>
        <p:spPr>
          <a:xfrm flipH="1">
            <a:off x="1179984" y="3000669"/>
            <a:ext cx="737288" cy="77663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7" name="Botón de acción: Documento 46">
            <a:hlinkClick r:id="rId4" action="ppaction://hlinksldjump" highlightClick="1"/>
          </p:cNvPr>
          <p:cNvSpPr/>
          <p:nvPr/>
        </p:nvSpPr>
        <p:spPr>
          <a:xfrm>
            <a:off x="2172815" y="4413380"/>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R</a:t>
            </a:r>
          </a:p>
        </p:txBody>
      </p:sp>
      <p:sp>
        <p:nvSpPr>
          <p:cNvPr id="49" name="Rectángulo 48"/>
          <p:cNvSpPr/>
          <p:nvPr/>
        </p:nvSpPr>
        <p:spPr>
          <a:xfrm>
            <a:off x="619115" y="4896474"/>
            <a:ext cx="1752626" cy="6946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Agendar cita o canalizar telefónicamente con especialista</a:t>
            </a:r>
          </a:p>
        </p:txBody>
      </p:sp>
      <p:cxnSp>
        <p:nvCxnSpPr>
          <p:cNvPr id="22" name="Conector recto de flecha 21"/>
          <p:cNvCxnSpPr>
            <a:stCxn id="39" idx="2"/>
          </p:cNvCxnSpPr>
          <p:nvPr/>
        </p:nvCxnSpPr>
        <p:spPr>
          <a:xfrm>
            <a:off x="1509527" y="4532820"/>
            <a:ext cx="0" cy="299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Decisión 52"/>
          <p:cNvSpPr/>
          <p:nvPr/>
        </p:nvSpPr>
        <p:spPr>
          <a:xfrm>
            <a:off x="3540040" y="4528212"/>
            <a:ext cx="2020858" cy="1488563"/>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¿Puede asistir físicamente?</a:t>
            </a:r>
          </a:p>
        </p:txBody>
      </p:sp>
      <p:cxnSp>
        <p:nvCxnSpPr>
          <p:cNvPr id="24" name="Conector recto de flecha 23"/>
          <p:cNvCxnSpPr>
            <a:stCxn id="49" idx="3"/>
          </p:cNvCxnSpPr>
          <p:nvPr/>
        </p:nvCxnSpPr>
        <p:spPr>
          <a:xfrm flipV="1">
            <a:off x="2371741" y="5243476"/>
            <a:ext cx="1156606" cy="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4582865" y="2748919"/>
            <a:ext cx="16697" cy="1802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CuadroTexto 55"/>
          <p:cNvSpPr txBox="1"/>
          <p:nvPr/>
        </p:nvSpPr>
        <p:spPr>
          <a:xfrm>
            <a:off x="4618161" y="4378931"/>
            <a:ext cx="375634" cy="307777"/>
          </a:xfrm>
          <a:prstGeom prst="rect">
            <a:avLst/>
          </a:prstGeom>
          <a:noFill/>
        </p:spPr>
        <p:txBody>
          <a:bodyPr wrap="square" rtlCol="0">
            <a:spAutoFit/>
          </a:bodyPr>
          <a:lstStyle/>
          <a:p>
            <a:r>
              <a:rPr lang="es-MX" sz="1400" b="1">
                <a:solidFill>
                  <a:srgbClr val="00B050"/>
                </a:solidFill>
              </a:rPr>
              <a:t>SI</a:t>
            </a:r>
          </a:p>
        </p:txBody>
      </p:sp>
      <p:sp>
        <p:nvSpPr>
          <p:cNvPr id="57" name="CuadroTexto 56"/>
          <p:cNvSpPr txBox="1"/>
          <p:nvPr/>
        </p:nvSpPr>
        <p:spPr>
          <a:xfrm>
            <a:off x="5941554" y="4562080"/>
            <a:ext cx="492691" cy="307777"/>
          </a:xfrm>
          <a:prstGeom prst="rect">
            <a:avLst/>
          </a:prstGeom>
          <a:noFill/>
        </p:spPr>
        <p:txBody>
          <a:bodyPr wrap="square" rtlCol="0">
            <a:spAutoFit/>
          </a:bodyPr>
          <a:lstStyle/>
          <a:p>
            <a:r>
              <a:rPr lang="es-MX" sz="1400" b="1" dirty="0">
                <a:solidFill>
                  <a:srgbClr val="FF0000"/>
                </a:solidFill>
              </a:rPr>
              <a:t>NO</a:t>
            </a:r>
          </a:p>
        </p:txBody>
      </p:sp>
      <p:cxnSp>
        <p:nvCxnSpPr>
          <p:cNvPr id="33" name="Conector angular 32"/>
          <p:cNvCxnSpPr>
            <a:stCxn id="53" idx="3"/>
            <a:endCxn id="37" idx="2"/>
          </p:cNvCxnSpPr>
          <p:nvPr/>
        </p:nvCxnSpPr>
        <p:spPr>
          <a:xfrm flipV="1">
            <a:off x="5560898" y="2728741"/>
            <a:ext cx="843006" cy="254375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2" name="Decisión 61"/>
          <p:cNvSpPr/>
          <p:nvPr/>
        </p:nvSpPr>
        <p:spPr>
          <a:xfrm>
            <a:off x="7445723" y="1896926"/>
            <a:ext cx="1666659" cy="1097978"/>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a:t>¿Se soluciono?</a:t>
            </a:r>
          </a:p>
        </p:txBody>
      </p:sp>
      <p:cxnSp>
        <p:nvCxnSpPr>
          <p:cNvPr id="42" name="Conector recto de flecha 41"/>
          <p:cNvCxnSpPr/>
          <p:nvPr/>
        </p:nvCxnSpPr>
        <p:spPr>
          <a:xfrm>
            <a:off x="7114989" y="2512399"/>
            <a:ext cx="26557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a:off x="5244459" y="2512826"/>
            <a:ext cx="411758" cy="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ángulo redondeado 79">
            <a:hlinkClick r:id="rId5" action="ppaction://hlinksldjump"/>
          </p:cNvPr>
          <p:cNvSpPr/>
          <p:nvPr/>
        </p:nvSpPr>
        <p:spPr>
          <a:xfrm>
            <a:off x="7363983" y="5029902"/>
            <a:ext cx="1752626"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Seguimiento al caso con </a:t>
            </a:r>
            <a:r>
              <a:rPr lang="es-MX" sz="1400" b="1">
                <a:solidFill>
                  <a:srgbClr val="C00000"/>
                </a:solidFill>
              </a:rPr>
              <a:t>instancias multidisciplinarias</a:t>
            </a:r>
          </a:p>
        </p:txBody>
      </p:sp>
      <p:cxnSp>
        <p:nvCxnSpPr>
          <p:cNvPr id="75" name="Conector recto de flecha 74"/>
          <p:cNvCxnSpPr/>
          <p:nvPr/>
        </p:nvCxnSpPr>
        <p:spPr>
          <a:xfrm flipH="1">
            <a:off x="9051938" y="2468353"/>
            <a:ext cx="44196" cy="256154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6" name="Botón de acción: Documento 85">
            <a:hlinkClick r:id="rId4" action="ppaction://hlinksldjump" highlightClick="1"/>
          </p:cNvPr>
          <p:cNvSpPr/>
          <p:nvPr/>
        </p:nvSpPr>
        <p:spPr>
          <a:xfrm>
            <a:off x="125317" y="6188731"/>
            <a:ext cx="306627" cy="419003"/>
          </a:xfrm>
          <a:prstGeom prst="actionButtonDocumen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a:t>R</a:t>
            </a:r>
          </a:p>
        </p:txBody>
      </p:sp>
      <p:sp>
        <p:nvSpPr>
          <p:cNvPr id="87" name="Botón de acción: Documento 86">
            <a:hlinkClick r:id="rId3" action="ppaction://hlinksldjump" highlightClick="1"/>
          </p:cNvPr>
          <p:cNvSpPr/>
          <p:nvPr/>
        </p:nvSpPr>
        <p:spPr>
          <a:xfrm>
            <a:off x="2348741" y="6231935"/>
            <a:ext cx="306627" cy="419003"/>
          </a:xfrm>
          <a:prstGeom prst="actionButtonDocumen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a:t>E</a:t>
            </a:r>
          </a:p>
        </p:txBody>
      </p:sp>
      <p:sp>
        <p:nvSpPr>
          <p:cNvPr id="89" name="CuadroTexto 88"/>
          <p:cNvSpPr txBox="1"/>
          <p:nvPr/>
        </p:nvSpPr>
        <p:spPr>
          <a:xfrm>
            <a:off x="417555" y="6300477"/>
            <a:ext cx="1868922" cy="307777"/>
          </a:xfrm>
          <a:prstGeom prst="rect">
            <a:avLst/>
          </a:prstGeom>
          <a:noFill/>
        </p:spPr>
        <p:txBody>
          <a:bodyPr wrap="square" rtlCol="0">
            <a:spAutoFit/>
          </a:bodyPr>
          <a:lstStyle/>
          <a:p>
            <a:r>
              <a:rPr lang="es-MX" sz="1400"/>
              <a:t>REPORTE TELEFONICO</a:t>
            </a:r>
          </a:p>
        </p:txBody>
      </p:sp>
      <p:sp>
        <p:nvSpPr>
          <p:cNvPr id="92" name="CuadroTexto 91"/>
          <p:cNvSpPr txBox="1"/>
          <p:nvPr/>
        </p:nvSpPr>
        <p:spPr>
          <a:xfrm>
            <a:off x="2708858" y="6318303"/>
            <a:ext cx="2446010" cy="307777"/>
          </a:xfrm>
          <a:prstGeom prst="rect">
            <a:avLst/>
          </a:prstGeom>
          <a:noFill/>
        </p:spPr>
        <p:txBody>
          <a:bodyPr wrap="square" rtlCol="0">
            <a:spAutoFit/>
          </a:bodyPr>
          <a:lstStyle/>
          <a:p>
            <a:r>
              <a:rPr lang="es-MX" sz="1400"/>
              <a:t>EXPEDIENTE FISICO y DIGITAL</a:t>
            </a:r>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6365" y="2966377"/>
            <a:ext cx="1301212" cy="1838220"/>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8914" y="6213668"/>
            <a:ext cx="591898" cy="481394"/>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6622" y="6114140"/>
            <a:ext cx="727401" cy="716102"/>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5394" y="6146462"/>
            <a:ext cx="447710" cy="567456"/>
          </a:xfrm>
          <a:prstGeom prst="rect">
            <a:avLst/>
          </a:prstGeom>
        </p:spPr>
      </p:pic>
      <p:cxnSp>
        <p:nvCxnSpPr>
          <p:cNvPr id="9" name="Conector angular 8"/>
          <p:cNvCxnSpPr/>
          <p:nvPr/>
        </p:nvCxnSpPr>
        <p:spPr>
          <a:xfrm rot="5400000" flipH="1" flipV="1">
            <a:off x="7305519" y="4758312"/>
            <a:ext cx="392531" cy="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Imagen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6967" y="6265409"/>
            <a:ext cx="1309104" cy="385529"/>
          </a:xfrm>
          <a:prstGeom prst="rect">
            <a:avLst/>
          </a:prstGeom>
        </p:spPr>
      </p:pic>
      <p:sp>
        <p:nvSpPr>
          <p:cNvPr id="48" name="1 Botón de acción: Inicio">
            <a:hlinkClick r:id="rId11"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cxnSp>
        <p:nvCxnSpPr>
          <p:cNvPr id="17" name="Conector angular 16"/>
          <p:cNvCxnSpPr>
            <a:stCxn id="62" idx="2"/>
            <a:endCxn id="103" idx="6"/>
          </p:cNvCxnSpPr>
          <p:nvPr/>
        </p:nvCxnSpPr>
        <p:spPr>
          <a:xfrm rot="5400000">
            <a:off x="7837539" y="3336978"/>
            <a:ext cx="783588" cy="994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631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6573519" y="5691934"/>
            <a:ext cx="2570423" cy="717714"/>
          </a:xfrm>
          <a:prstGeom prst="roundRect">
            <a:avLst/>
          </a:prstGeom>
          <a:solidFill>
            <a:srgbClr val="FA8BFD"/>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a:solidFill>
                  <a:sysClr val="windowText" lastClr="000000"/>
                </a:solidFill>
              </a:rPr>
              <a:t>Protocolos</a:t>
            </a:r>
          </a:p>
        </p:txBody>
      </p:sp>
      <p:sp>
        <p:nvSpPr>
          <p:cNvPr id="8" name="Rectángulo 7"/>
          <p:cNvSpPr/>
          <p:nvPr/>
        </p:nvSpPr>
        <p:spPr>
          <a:xfrm>
            <a:off x="1810861" y="2120888"/>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 dirección, supervisión escolar y jefatura de sector</a:t>
            </a:r>
          </a:p>
        </p:txBody>
      </p:sp>
      <p:sp>
        <p:nvSpPr>
          <p:cNvPr id="9" name="Rectángulo 8"/>
          <p:cNvSpPr/>
          <p:nvPr/>
        </p:nvSpPr>
        <p:spPr>
          <a:xfrm>
            <a:off x="3708304" y="340041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Informar al padre, madre o tutor</a:t>
            </a:r>
          </a:p>
        </p:txBody>
      </p:sp>
      <p:sp>
        <p:nvSpPr>
          <p:cNvPr id="12" name="Elipse 11"/>
          <p:cNvSpPr/>
          <p:nvPr/>
        </p:nvSpPr>
        <p:spPr>
          <a:xfrm>
            <a:off x="-126805" y="2227537"/>
            <a:ext cx="1809952" cy="59806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a:t>INCIDENCIA</a:t>
            </a:r>
          </a:p>
        </p:txBody>
      </p:sp>
      <p:sp>
        <p:nvSpPr>
          <p:cNvPr id="13" name="Rectángulo 12"/>
          <p:cNvSpPr/>
          <p:nvPr/>
        </p:nvSpPr>
        <p:spPr>
          <a:xfrm>
            <a:off x="1915920" y="3400416"/>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Vincular a las familias con las instancias</a:t>
            </a:r>
          </a:p>
        </p:txBody>
      </p:sp>
      <p:sp>
        <p:nvSpPr>
          <p:cNvPr id="14" name="Rectángulo 13"/>
          <p:cNvSpPr/>
          <p:nvPr/>
        </p:nvSpPr>
        <p:spPr>
          <a:xfrm>
            <a:off x="-19055" y="3401537"/>
            <a:ext cx="1648496" cy="8113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050"/>
              <a:t>Informar a la Unidad de apoyo en UIGCEDH</a:t>
            </a:r>
          </a:p>
          <a:p>
            <a:pPr algn="ctr"/>
            <a:r>
              <a:rPr lang="es-MX" sz="1050"/>
              <a:t>(en coordinación con contraloría interna, Unidad de Asuntos Jurídicos)</a:t>
            </a:r>
          </a:p>
        </p:txBody>
      </p:sp>
      <p:cxnSp>
        <p:nvCxnSpPr>
          <p:cNvPr id="17" name="Conector recto de flecha 16"/>
          <p:cNvCxnSpPr>
            <a:stCxn id="12" idx="6"/>
            <a:endCxn id="8" idx="1"/>
          </p:cNvCxnSpPr>
          <p:nvPr/>
        </p:nvCxnSpPr>
        <p:spPr>
          <a:xfrm>
            <a:off x="1683147" y="2526572"/>
            <a:ext cx="127714"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4" name="Rectángulo 23"/>
          <p:cNvSpPr/>
          <p:nvPr/>
        </p:nvSpPr>
        <p:spPr>
          <a:xfrm>
            <a:off x="-19055" y="4798503"/>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Integrar el expediente y registro de caso</a:t>
            </a:r>
          </a:p>
        </p:txBody>
      </p:sp>
      <p:sp>
        <p:nvSpPr>
          <p:cNvPr id="26" name="Elipse 25"/>
          <p:cNvSpPr/>
          <p:nvPr/>
        </p:nvSpPr>
        <p:spPr>
          <a:xfrm>
            <a:off x="2185489" y="4734108"/>
            <a:ext cx="1854557" cy="940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SEGUIMIENTO</a:t>
            </a:r>
          </a:p>
        </p:txBody>
      </p:sp>
      <p:sp>
        <p:nvSpPr>
          <p:cNvPr id="28" name="CuadroTexto 27"/>
          <p:cNvSpPr txBox="1"/>
          <p:nvPr/>
        </p:nvSpPr>
        <p:spPr>
          <a:xfrm>
            <a:off x="576975" y="480897"/>
            <a:ext cx="9105363" cy="677108"/>
          </a:xfrm>
          <a:prstGeom prst="rect">
            <a:avLst/>
          </a:prstGeom>
          <a:noFill/>
        </p:spPr>
        <p:txBody>
          <a:bodyPr wrap="square" rtlCol="0">
            <a:spAutoFit/>
          </a:bodyPr>
          <a:lstStyle/>
          <a:p>
            <a:pPr algn="ctr"/>
            <a:r>
              <a:rPr lang="es-MX" sz="2000" b="1" dirty="0">
                <a:solidFill>
                  <a:srgbClr val="F852FC"/>
                </a:solidFill>
              </a:rPr>
              <a:t>PROTOCOLO DE ACTUACIÓN EN CASO DE ABUSO SEXUAL </a:t>
            </a:r>
          </a:p>
          <a:p>
            <a:pPr algn="ctr"/>
            <a:r>
              <a:rPr lang="es-MX" b="1" dirty="0">
                <a:solidFill>
                  <a:srgbClr val="0070C0"/>
                </a:solidFill>
              </a:rPr>
              <a:t>EN CASO DE FLAGRANCIA</a:t>
            </a:r>
          </a:p>
        </p:txBody>
      </p:sp>
      <p:sp>
        <p:nvSpPr>
          <p:cNvPr id="31" name="Rectángulo 30"/>
          <p:cNvSpPr/>
          <p:nvPr/>
        </p:nvSpPr>
        <p:spPr>
          <a:xfrm>
            <a:off x="3708304" y="2120888"/>
            <a:ext cx="1648496" cy="8113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a:t>Notificar a instancias legales</a:t>
            </a:r>
          </a:p>
        </p:txBody>
      </p:sp>
      <p:cxnSp>
        <p:nvCxnSpPr>
          <p:cNvPr id="3" name="Conector recto de flecha 2"/>
          <p:cNvCxnSpPr>
            <a:stCxn id="8" idx="3"/>
            <a:endCxn id="31" idx="1"/>
          </p:cNvCxnSpPr>
          <p:nvPr/>
        </p:nvCxnSpPr>
        <p:spPr>
          <a:xfrm>
            <a:off x="3459357" y="2526573"/>
            <a:ext cx="248947" cy="0"/>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6" name="Conector recto de flecha 15"/>
          <p:cNvCxnSpPr>
            <a:stCxn id="31" idx="2"/>
            <a:endCxn id="9" idx="0"/>
          </p:cNvCxnSpPr>
          <p:nvPr/>
        </p:nvCxnSpPr>
        <p:spPr>
          <a:xfrm>
            <a:off x="4532552" y="2932257"/>
            <a:ext cx="0" cy="468159"/>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1" name="Conector recto de flecha 20"/>
          <p:cNvCxnSpPr>
            <a:stCxn id="9" idx="1"/>
          </p:cNvCxnSpPr>
          <p:nvPr/>
        </p:nvCxnSpPr>
        <p:spPr>
          <a:xfrm flipH="1" flipV="1">
            <a:off x="3336966" y="3802584"/>
            <a:ext cx="371339" cy="3516"/>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38" name="Rectángulo 37"/>
          <p:cNvSpPr/>
          <p:nvPr/>
        </p:nvSpPr>
        <p:spPr>
          <a:xfrm>
            <a:off x="5612228" y="2158498"/>
            <a:ext cx="3376614" cy="2361929"/>
          </a:xfrm>
          <a:prstGeom prst="rect">
            <a:avLst/>
          </a:prstGeom>
          <a:ln w="12700">
            <a:solidFill>
              <a:schemeClr val="accent1"/>
            </a:solidFill>
            <a:prstDash val="dash"/>
          </a:ln>
        </p:spPr>
        <p:txBody>
          <a:bodyPr wrap="square">
            <a:spAutoFit/>
          </a:bodyPr>
          <a:lstStyle/>
          <a:p>
            <a:pPr>
              <a:lnSpc>
                <a:spcPct val="115000"/>
              </a:lnSpc>
              <a:spcAft>
                <a:spcPts val="1000"/>
              </a:spcAft>
              <a:tabLst>
                <a:tab pos="2486025" algn="l"/>
              </a:tabLst>
            </a:pPr>
            <a:r>
              <a:rPr lang="es-MX" sz="1100" b="1">
                <a:latin typeface="Calibri" panose="020F0502020204030204" pitchFamily="34" charset="0"/>
                <a:ea typeface="Calibri" panose="020F0502020204030204" pitchFamily="34" charset="0"/>
                <a:cs typeface="Times New Roman" panose="02020603050405020304" pitchFamily="18" charset="0"/>
              </a:rPr>
              <a:t>INDICADORES ESPECÍFICOS DE RIESGO</a:t>
            </a:r>
            <a:endParaRPr lang="es-MX" sz="1050" b="1">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100">
                <a:latin typeface="Calibri" panose="020F0502020204030204" pitchFamily="34" charset="0"/>
                <a:ea typeface="Calibri" panose="020F0502020204030204" pitchFamily="34" charset="0"/>
                <a:cs typeface="Times New Roman" panose="02020603050405020304" pitchFamily="18" charset="0"/>
              </a:rPr>
              <a:t>MOLESTIAS EVIDENTES O VERBALIZADAS EN GENITALES</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100">
                <a:latin typeface="Calibri" panose="020F0502020204030204" pitchFamily="34" charset="0"/>
                <a:ea typeface="Calibri" panose="020F0502020204030204" pitchFamily="34" charset="0"/>
                <a:cs typeface="Times New Roman" panose="02020603050405020304" pitchFamily="18" charset="0"/>
              </a:rPr>
              <a:t>DIFICULTAD PARA CAMINAR O SENTARSE.</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100">
                <a:latin typeface="Calibri" panose="020F0502020204030204" pitchFamily="34" charset="0"/>
                <a:ea typeface="Calibri" panose="020F0502020204030204" pitchFamily="34" charset="0"/>
                <a:cs typeface="Times New Roman" panose="02020603050405020304" pitchFamily="18" charset="0"/>
              </a:rPr>
              <a:t>SENSIBILIDAD EXTREMA AL CONTACTO FÍSICO.</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100">
                <a:latin typeface="Calibri" panose="020F0502020204030204" pitchFamily="34" charset="0"/>
                <a:ea typeface="Calibri" panose="020F0502020204030204" pitchFamily="34" charset="0"/>
                <a:cs typeface="Times New Roman" panose="02020603050405020304" pitchFamily="18" charset="0"/>
              </a:rPr>
              <a:t>MIEDO A QUEDARSE A SOLAS CON UNA PERSONA.</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tabLst>
                <a:tab pos="2486025" algn="l"/>
              </a:tabLst>
            </a:pPr>
            <a:r>
              <a:rPr lang="es-MX" sz="1100">
                <a:latin typeface="Calibri" panose="020F0502020204030204" pitchFamily="34" charset="0"/>
                <a:ea typeface="Calibri" panose="020F0502020204030204" pitchFamily="34" charset="0"/>
                <a:cs typeface="Times New Roman" panose="02020603050405020304" pitchFamily="18" charset="0"/>
              </a:rPr>
              <a:t>ESCRIBE, DIBUJA, JUEGA O SUEÑA CON IMÁGENES ATEMORIZANTES O SEXUALES.</a:t>
            </a:r>
            <a:endParaRPr lang="es-MX" sz="105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tabLst>
                <a:tab pos="2486025" algn="l"/>
              </a:tabLst>
            </a:pPr>
            <a:r>
              <a:rPr lang="es-MX" sz="1100">
                <a:latin typeface="Calibri" panose="020F0502020204030204" pitchFamily="34" charset="0"/>
                <a:ea typeface="Calibri" panose="020F0502020204030204" pitchFamily="34" charset="0"/>
                <a:cs typeface="Times New Roman" panose="02020603050405020304" pitchFamily="18" charset="0"/>
              </a:rPr>
              <a:t>FORZAR A OTRAS PERSONAS A REALIZAR JUEGOS SEXUALES.</a:t>
            </a:r>
            <a:endParaRPr lang="es-MX" sz="105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a:stCxn id="13" idx="1"/>
            <a:endCxn id="14" idx="3"/>
          </p:cNvCxnSpPr>
          <p:nvPr/>
        </p:nvCxnSpPr>
        <p:spPr>
          <a:xfrm flipH="1">
            <a:off x="1629441" y="3806101"/>
            <a:ext cx="286479" cy="112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18" name="Conector recto de flecha 17"/>
          <p:cNvCxnSpPr>
            <a:stCxn id="14" idx="2"/>
            <a:endCxn id="24" idx="0"/>
          </p:cNvCxnSpPr>
          <p:nvPr/>
        </p:nvCxnSpPr>
        <p:spPr>
          <a:xfrm>
            <a:off x="805193" y="4212906"/>
            <a:ext cx="0" cy="585597"/>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cxnSp>
        <p:nvCxnSpPr>
          <p:cNvPr id="20" name="Conector recto de flecha 19"/>
          <p:cNvCxnSpPr>
            <a:stCxn id="24" idx="3"/>
            <a:endCxn id="26" idx="2"/>
          </p:cNvCxnSpPr>
          <p:nvPr/>
        </p:nvCxnSpPr>
        <p:spPr>
          <a:xfrm flipV="1">
            <a:off x="1629441" y="5204187"/>
            <a:ext cx="556048" cy="1"/>
          </a:xfrm>
          <a:prstGeom prst="straightConnector1">
            <a:avLst/>
          </a:prstGeom>
          <a:ln>
            <a:tailEnd type="triangle"/>
          </a:ln>
        </p:spPr>
        <p:style>
          <a:lnRef idx="1">
            <a:schemeClr val="accent6"/>
          </a:lnRef>
          <a:fillRef idx="2">
            <a:schemeClr val="accent6"/>
          </a:fillRef>
          <a:effectRef idx="1">
            <a:schemeClr val="accent6"/>
          </a:effectRef>
          <a:fontRef idx="minor">
            <a:schemeClr val="dk1"/>
          </a:fontRef>
        </p:style>
      </p:cxnSp>
      <p:sp>
        <p:nvSpPr>
          <p:cNvPr id="23" name="Rectángulo redondeado 22">
            <a:hlinkClick r:id="rId4" action="ppaction://hlinksldjump"/>
          </p:cNvPr>
          <p:cNvSpPr/>
          <p:nvPr/>
        </p:nvSpPr>
        <p:spPr>
          <a:xfrm>
            <a:off x="6450653" y="4817234"/>
            <a:ext cx="2618234" cy="694662"/>
          </a:xfrm>
          <a:prstGeom prst="round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a:solidFill>
                  <a:schemeClr val="tx1"/>
                </a:solidFill>
              </a:rPr>
              <a:t>Instancias multidisciplinarias: UIGCEDH, ISMUJERES, DIF, SIPINNA</a:t>
            </a:r>
          </a:p>
        </p:txBody>
      </p:sp>
      <p:sp>
        <p:nvSpPr>
          <p:cNvPr id="22" name="1 Botón de acción: Inicio">
            <a:hlinkClick r:id="rId5" action="ppaction://hlinksldjump" highlightClick="1"/>
          </p:cNvPr>
          <p:cNvSpPr/>
          <p:nvPr/>
        </p:nvSpPr>
        <p:spPr>
          <a:xfrm>
            <a:off x="189184" y="88817"/>
            <a:ext cx="1259181" cy="1389149"/>
          </a:xfrm>
          <a:prstGeom prst="actionButtonHome">
            <a:avLst/>
          </a:prstGeom>
          <a:solidFill>
            <a:schemeClr val="bg1"/>
          </a:solidFill>
          <a:ln>
            <a:solidFill>
              <a:schemeClr val="bg1"/>
            </a:solidFill>
          </a:ln>
          <a:scene3d>
            <a:camera prst="orthographicFront"/>
            <a:lightRig rig="freezing" dir="t">
              <a:rot lat="0" lon="0" rev="6600000"/>
            </a:lightRig>
          </a:scene3d>
          <a:sp3d prstMaterial="matte">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lumMod val="50000"/>
                </a:schemeClr>
              </a:solidFill>
            </a:endParaRPr>
          </a:p>
          <a:p>
            <a:pPr algn="ctr"/>
            <a:r>
              <a:rPr lang="es-MX" dirty="0" smtClean="0">
                <a:solidFill>
                  <a:schemeClr val="bg1"/>
                </a:solidFill>
              </a:rPr>
              <a:t>INICIO</a:t>
            </a:r>
            <a:endParaRPr lang="es-MX" dirty="0">
              <a:solidFill>
                <a:schemeClr val="bg1"/>
              </a:solidFill>
            </a:endParaRPr>
          </a:p>
        </p:txBody>
      </p:sp>
    </p:spTree>
    <p:extLst>
      <p:ext uri="{BB962C8B-B14F-4D97-AF65-F5344CB8AC3E}">
        <p14:creationId xmlns:p14="http://schemas.microsoft.com/office/powerpoint/2010/main" val="4225904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4601</Words>
  <Application>Microsoft Office PowerPoint</Application>
  <PresentationFormat>Carta (216 x 279 mm)</PresentationFormat>
  <Paragraphs>726</Paragraphs>
  <Slides>38</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Arial</vt:lpstr>
      <vt:lpstr>Calibri</vt:lpstr>
      <vt:lpstr>Calibri Light</vt:lpstr>
      <vt:lpstr>Cambria</vt:lpstr>
      <vt:lpstr>Montserrat</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Perez Peñuelas</dc:creator>
  <cp:lastModifiedBy>Jose Luis Perez Peñuelas</cp:lastModifiedBy>
  <cp:revision>13</cp:revision>
  <cp:lastPrinted>2020-02-06T20:30:11Z</cp:lastPrinted>
  <dcterms:created xsi:type="dcterms:W3CDTF">2020-01-31T21:33:57Z</dcterms:created>
  <dcterms:modified xsi:type="dcterms:W3CDTF">2021-05-31T17:19:25Z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